
<file path=[Content_Types].xml><?xml version="1.0" encoding="utf-8"?>
<Types xmlns="http://schemas.openxmlformats.org/package/2006/content-types">
  <Default ContentType="application/x-fontdata" Extension="fntdata"/>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arget="ppt/presentation.xml" Type="http://schemas.openxmlformats.org/officeDocument/2006/relationships/officeDocument"/></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aveSubsetFonts="1" strictFirstAndLastChars="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9144000" cy="51435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d="100" n="100"/>
          <a:sy d="100" n="100"/>
        </p:scale>
        <p:origin x="0" y="0"/>
      </p:cViewPr>
      <p:guideLst>
        <p:guide orient="horz" pos="1620"/>
        <p:guide pos="2880"/>
      </p:guideLst>
    </p:cSldViewPr>
  </p:slideViewPr>
</p:viewPr>
</file>

<file path=ppt/_rels/presentation.xml.rels><?xml version="1.0" encoding="UTF-8" standalone="yes"?><Relationships xmlns="http://schemas.openxmlformats.org/package/2006/relationships"><Relationship Id="rId26" Target="fonts/Lato-boldItalic.fntdata" Type="http://schemas.openxmlformats.org/officeDocument/2006/relationships/font"/><Relationship Id="rId25" Target="fonts/Lato-italic.fntdata" Type="http://schemas.openxmlformats.org/officeDocument/2006/relationships/font"/><Relationship Id="rId24" Target="fonts/Lato-bold.fntdata" Type="http://schemas.openxmlformats.org/officeDocument/2006/relationships/font"/><Relationship Id="rId21" Target="fonts/Raleway-italic.fntdata" Type="http://schemas.openxmlformats.org/officeDocument/2006/relationships/font"/><Relationship Id="rId19" Target="fonts/Raleway-regular.fntdata" Type="http://schemas.openxmlformats.org/officeDocument/2006/relationships/font"/><Relationship Id="rId20" Target="fonts/Raleway-bold.fntdata" Type="http://schemas.openxmlformats.org/officeDocument/2006/relationships/font"/><Relationship Id="rId18" Target="slides/slide13.xml" Type="http://schemas.openxmlformats.org/officeDocument/2006/relationships/slide"/><Relationship Id="rId17" Target="slides/slide12.xml" Type="http://schemas.openxmlformats.org/officeDocument/2006/relationships/slide"/><Relationship Id="rId16" Target="slides/slide11.xml" Type="http://schemas.openxmlformats.org/officeDocument/2006/relationships/slide"/><Relationship Id="rId15" Target="slides/slide10.xml" Type="http://schemas.openxmlformats.org/officeDocument/2006/relationships/slide"/><Relationship Id="rId14" Target="slides/slide9.xml" Type="http://schemas.openxmlformats.org/officeDocument/2006/relationships/slide"/><Relationship Id="rId13" Target="slides/slide8.xml" Type="http://schemas.openxmlformats.org/officeDocument/2006/relationships/slide"/><Relationship Id="rId12" Target="slides/slide7.xml" Type="http://schemas.openxmlformats.org/officeDocument/2006/relationships/slide"/><Relationship Id="rId11" Target="slides/slide6.xml" Type="http://schemas.openxmlformats.org/officeDocument/2006/relationships/slide"/><Relationship Id="rId10" Target="slides/slide5.xml" Type="http://schemas.openxmlformats.org/officeDocument/2006/relationships/slide"/><Relationship Id="rId9" Target="slides/slide4.xml" Type="http://schemas.openxmlformats.org/officeDocument/2006/relationships/slide"/><Relationship Id="rId8" Target="slides/slide3.xml" Type="http://schemas.openxmlformats.org/officeDocument/2006/relationships/slide"/><Relationship Id="rId7" Target="slides/slide2.xml" Type="http://schemas.openxmlformats.org/officeDocument/2006/relationships/slide"/><Relationship Id="rId6" Target="slides/slide1.xml" Type="http://schemas.openxmlformats.org/officeDocument/2006/relationships/slide"/><Relationship Id="rId5" Target="notesMasters/notesMaster1.xml" Type="http://schemas.openxmlformats.org/officeDocument/2006/relationships/notesMaster"/><Relationship Id="rId4" Target="slideMasters/slideMaster1.xml" Type="http://schemas.openxmlformats.org/officeDocument/2006/relationships/slideMaster"/><Relationship Id="rId3" Target="presProps.xml" Type="http://schemas.openxmlformats.org/officeDocument/2006/relationships/presProps"/><Relationship Id="rId23" Target="fonts/Lato-regular.fntdata" Type="http://schemas.openxmlformats.org/officeDocument/2006/relationships/font"/><Relationship Id="rId2" Target="viewProps.xml" Type="http://schemas.openxmlformats.org/officeDocument/2006/relationships/viewProps"/><Relationship Id="rId22" Target="fonts/Raleway-boldItalic.fntdata" Type="http://schemas.openxmlformats.org/officeDocument/2006/relationships/font"/><Relationship Id="rId1" Target="theme/theme1.xml" Type="http://schemas.openxmlformats.org/officeDocument/2006/relationships/theme"/></Relationships>
</file>

<file path=ppt/notesMasters/_rels/notesMaster1.xml.rels><?xml version="1.0" encoding="UTF-8" standalone="yes"?><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id="4" name="Google Shape;4;n"/>
          <p:cNvSpPr txBox="1"/>
          <p:nvPr>
            <p:ph idx="1" type="body"/>
          </p:nvPr>
        </p:nvSpPr>
        <p:spPr>
          <a:xfrm>
            <a:off x="685800" y="4343400"/>
            <a:ext cx="5486400" cy="4114800"/>
          </a:xfrm>
          <a:prstGeom prst="rect">
            <a:avLst/>
          </a:prstGeom>
          <a:noFill/>
          <a:ln>
            <a:noFill/>
          </a:ln>
        </p:spPr>
        <p:txBody>
          <a:bodyPr anchor="t" anchorCtr="0" bIns="91425" lIns="91425" numCol="1"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folHlink="folHlink" hlink="hlink" tx1="dk1" tx2="lt2"/>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0.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4.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5.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6.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7.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8.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9.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8194a5d4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8194a5d44_0_94: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8194a5d4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8194a5d44_0_53: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8194a5d4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8194a5d44_0_103: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8194a5d4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8194a5d44_0_114: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8194a5d44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8194a5d44_0_359: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8194a5d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8194a5d44_0_25: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8194a5d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8194a5d44_0_31: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8194a5d4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8194a5d44_0_37: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8194a5d44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8194a5d44_0_365: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8194a5d4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8194a5d44_0_322: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194a5d4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8194a5d44_0_370: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8194a5d4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8194a5d44_0_48:notes"/>
          <p:cNvSpPr txBox="1"/>
          <p:nvPr>
            <p:ph idx="1" type="body"/>
          </p:nvPr>
        </p:nvSpPr>
        <p:spPr>
          <a:xfrm>
            <a:off x="685800" y="4343400"/>
            <a:ext cx="5486400" cy="4114800"/>
          </a:xfrm>
          <a:prstGeom prst="rect">
            <a:avLst/>
          </a:prstGeom>
        </p:spPr>
        <p:txBody>
          <a:bodyPr anchor="t" anchorCtr="0" bIns="91425" lIns="91425" numCol="1" rIns="91425" spcFirstLastPara="1" tIns="91425" wrap="square">
            <a:noAutofit/>
          </a:bodyPr>
          <a:lstStyle/>
          <a:p>
            <a:pPr algn="l"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t" anchorCtr="0" bIns="91425" lIns="91425" numCol="1" rIns="91425" spcFirstLastPara="1" tIns="91425" wrap="square">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t" anchorCtr="0" bIns="91425" lIns="91425" numCol="1" rIns="91425" spcFirstLastPara="1" tIns="91425" wrap="square">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t" anchorCtr="0" bIns="91425" lIns="91425" numCol="1" rIns="91425" spcFirstLastPara="1" tIns="91425" wrap="square">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t" anchorCtr="0" bIns="91425" lIns="91425" numCol="1" rIns="91425" spcFirstLastPara="1" tIns="91425" wrap="square">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t" anchorCtr="0" bIns="91425" lIns="91425" numCol="1" rIns="91425" spcFirstLastPara="1" tIns="91425" wrap="square">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t" anchorCtr="0" bIns="91425" lIns="91425" numCol="1" rIns="91425" spcFirstLastPara="1" tIns="91425" wrap="square">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t" anchorCtr="0" bIns="91425" lIns="91425" numCol="1" rIns="91425" spcFirstLastPara="1" tIns="91425" wrap="square">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t" anchorCtr="0" bIns="91425" lIns="91425" numCol="1" rIns="91425" spcFirstLastPara="1" tIns="91425" wrap="square">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t" anchorCtr="0" bIns="91425" lIns="91425" numCol="1" rIns="91425" spcFirstLastPara="1" tIns="91425" wrap="square">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t" anchorCtr="0" bIns="91425" lIns="91425" numCol="1" rIns="91425" spcFirstLastPara="1" tIns="91425" wrap="square">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t" anchorCtr="0" bIns="91425" lIns="91425" numCol="1" rIns="91425" spcFirstLastPara="1" tIns="91425" wrap="square">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t" anchorCtr="0" bIns="91425" lIns="91425" numCol="1" rIns="91425" spcFirstLastPara="1" tIns="91425" wrap="square">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t" anchorCtr="0" bIns="91425" lIns="91425" numCol="1" rIns="91425" spcFirstLastPara="1" tIns="91425" wrap="square">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 anchorCtr="0" bIns="91425" lIns="91425" numCol="1" rIns="91425" spcFirstLastPara="1" tIns="91425" wrap="square">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t" anchorCtr="0" bIns="91425" lIns="91425" numCol="1" rIns="91425" spcFirstLastPara="1" tIns="91425" wrap="square">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t" anchorCtr="0" bIns="91425" lIns="91425" numCol="1" rIns="91425" spcFirstLastPara="1" tIns="91425" wrap="square">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t" anchorCtr="0" bIns="91425" lIns="91425" numCol="1" rIns="91425" spcFirstLastPara="1" tIns="91425" wrap="square">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 anchorCtr="0" bIns="91425" lIns="91425" numCol="1" rIns="91425" spcFirstLastPara="1" tIns="91425" wrap="square">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 anchorCtr="0" bIns="91425" lIns="91425" numCol="1" rIns="91425" spcFirstLastPara="1" tIns="91425" wrap="square">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indent="0" lvl="0" marL="0" rtl="0">
              <a:spcBef>
                <a:spcPts val="0"/>
              </a:spcBef>
              <a:spcAft>
                <a:spcPts val="0"/>
              </a:spcAft>
              <a:buNone/>
            </a:pPr>
            <a:fld id="{00000000-1234-1234-1234-123412341234}" type="slidenum">
              <a:rPr altLang="en"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2" Target="../slideLayouts/slideLayout11.xml" Type="http://schemas.openxmlformats.org/officeDocument/2006/relationships/slideLayout"/><Relationship Id="rId11" Target="../slideLayouts/slideLayout10.xml" Type="http://schemas.openxmlformats.org/officeDocument/2006/relationships/slideLayout"/><Relationship Id="rId9" Target="../slideLayouts/slideLayout8.xml" Type="http://schemas.openxmlformats.org/officeDocument/2006/relationships/slideLayout"/><Relationship Id="rId10" Target="../slideLayouts/slideLayout9.xml" Type="http://schemas.openxmlformats.org/officeDocument/2006/relationships/slideLayout"/><Relationship Id="rId8" Target="../slideLayouts/slideLayout7.xml" Type="http://schemas.openxmlformats.org/officeDocument/2006/relationships/slideLayout"/><Relationship Id="rId7" Target="../slideLayouts/slideLayout6.xml" Type="http://schemas.openxmlformats.org/officeDocument/2006/relationships/slideLayout"/><Relationship Id="rId6" Target="../slideLayouts/slideLayout5.xml" Type="http://schemas.openxmlformats.org/officeDocument/2006/relationships/slideLayout"/><Relationship Id="rId5" Target="../slideLayouts/slideLayout4.xml" Type="http://schemas.openxmlformats.org/officeDocument/2006/relationships/slideLayout"/><Relationship Id="rId4" Target="../slideLayouts/slideLayout3.xml" Type="http://schemas.openxmlformats.org/officeDocument/2006/relationships/slideLayout"/><Relationship Id="rId3" Target="../slideLayouts/slideLayout2.xml" Type="http://schemas.openxmlformats.org/officeDocument/2006/relationships/slideLayout"/><Relationship Id="rId2" Target="../slideLayouts/slideLayout1.xml" Type="http://schemas.openxmlformats.org/officeDocument/2006/relationships/slideLayout"/><Relationship Id="rId1"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t" anchorCtr="0" bIns="91425" lIns="91425" numCol="1" rIns="91425" spcFirstLastPara="1" tIns="91425" wrap="square">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t" anchorCtr="0" bIns="91425" lIns="91425" numCol="1" rIns="91425" spcFirstLastPara="1" tIns="91425" wrap="square">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 anchorCtr="0" bIns="91425" lIns="91425" numCol="1" rIns="91425" spcFirstLastPara="1" tIns="91425" wrap="square">
            <a:normAutofit/>
          </a:bodyPr>
          <a:lstStyle>
            <a:lvl1pPr algn="r" lvl="0">
              <a:buNone/>
              <a:defRPr sz="1000">
                <a:solidFill>
                  <a:schemeClr val="accent1"/>
                </a:solidFill>
                <a:latin typeface="Lato"/>
                <a:ea typeface="Lato"/>
                <a:cs typeface="Lato"/>
                <a:sym typeface="Lato"/>
              </a:defRPr>
            </a:lvl1pPr>
            <a:lvl2pPr algn="r" lvl="1">
              <a:buNone/>
              <a:defRPr sz="1000">
                <a:solidFill>
                  <a:schemeClr val="accent1"/>
                </a:solidFill>
                <a:latin typeface="Lato"/>
                <a:ea typeface="Lato"/>
                <a:cs typeface="Lato"/>
                <a:sym typeface="Lato"/>
              </a:defRPr>
            </a:lvl2pPr>
            <a:lvl3pPr algn="r" lvl="2">
              <a:buNone/>
              <a:defRPr sz="1000">
                <a:solidFill>
                  <a:schemeClr val="accent1"/>
                </a:solidFill>
                <a:latin typeface="Lato"/>
                <a:ea typeface="Lato"/>
                <a:cs typeface="Lato"/>
                <a:sym typeface="Lato"/>
              </a:defRPr>
            </a:lvl3pPr>
            <a:lvl4pPr algn="r" lvl="3">
              <a:buNone/>
              <a:defRPr sz="1000">
                <a:solidFill>
                  <a:schemeClr val="accent1"/>
                </a:solidFill>
                <a:latin typeface="Lato"/>
                <a:ea typeface="Lato"/>
                <a:cs typeface="Lato"/>
                <a:sym typeface="Lato"/>
              </a:defRPr>
            </a:lvl4pPr>
            <a:lvl5pPr algn="r" lvl="4">
              <a:buNone/>
              <a:defRPr sz="1000">
                <a:solidFill>
                  <a:schemeClr val="accent1"/>
                </a:solidFill>
                <a:latin typeface="Lato"/>
                <a:ea typeface="Lato"/>
                <a:cs typeface="Lato"/>
                <a:sym typeface="Lato"/>
              </a:defRPr>
            </a:lvl5pPr>
            <a:lvl6pPr algn="r" lvl="5">
              <a:buNone/>
              <a:defRPr sz="1000">
                <a:solidFill>
                  <a:schemeClr val="accent1"/>
                </a:solidFill>
                <a:latin typeface="Lato"/>
                <a:ea typeface="Lato"/>
                <a:cs typeface="Lato"/>
                <a:sym typeface="Lato"/>
              </a:defRPr>
            </a:lvl6pPr>
            <a:lvl7pPr algn="r" lvl="6">
              <a:buNone/>
              <a:defRPr sz="1000">
                <a:solidFill>
                  <a:schemeClr val="accent1"/>
                </a:solidFill>
                <a:latin typeface="Lato"/>
                <a:ea typeface="Lato"/>
                <a:cs typeface="Lato"/>
                <a:sym typeface="Lato"/>
              </a:defRPr>
            </a:lvl7pPr>
            <a:lvl8pPr algn="r" lvl="7">
              <a:buNone/>
              <a:defRPr sz="1000">
                <a:solidFill>
                  <a:schemeClr val="accent1"/>
                </a:solidFill>
                <a:latin typeface="Lato"/>
                <a:ea typeface="Lato"/>
                <a:cs typeface="Lato"/>
                <a:sym typeface="Lato"/>
              </a:defRPr>
            </a:lvl8pPr>
            <a:lvl9pPr algn="r" lvl="8">
              <a:buNone/>
              <a:defRPr sz="1000">
                <a:solidFill>
                  <a:schemeClr val="accent1"/>
                </a:solidFill>
                <a:latin typeface="Lato"/>
                <a:ea typeface="Lato"/>
                <a:cs typeface="Lato"/>
                <a:sym typeface="Lato"/>
              </a:defRPr>
            </a:lvl9pPr>
          </a:lstStyle>
          <a:p>
            <a:pPr algn="r" indent="0" lvl="0" marL="0" rtl="0">
              <a:spcBef>
                <a:spcPts val="0"/>
              </a:spcBef>
              <a:spcAft>
                <a:spcPts val="0"/>
              </a:spcAft>
              <a:buNone/>
            </a:pPr>
            <a:fld id="{00000000-1234-1234-1234-123412341234}" type="slidenum">
              <a:rPr altLang="en" lang="en"/>
              <a:t>‹#›</a:t>
            </a:fld>
            <a:endParaRPr/>
          </a:p>
        </p:txBody>
      </p:sp>
    </p:spTree>
  </p:cSld>
  <p:clrMap accent1="accent1" accent2="accent2" accent3="accent3" accent4="accent4" accent5="accent5" accent6="accent6" bg1="lt1" bg2="dk2" folHlink="folHlink" hlink="hlink" tx1="dk1" tx2="lt2"/>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arget="../notesSlides/notesSlide1.xml" Type="http://schemas.openxmlformats.org/officeDocument/2006/relationships/notesSlide"/><Relationship Id="rId1"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3" Target="../media/image6.png" Type="http://schemas.openxmlformats.org/officeDocument/2006/relationships/image"/><Relationship Id="rId2" Target="../notesSlides/notesSlide10.xml" Type="http://schemas.openxmlformats.org/officeDocument/2006/relationships/notesSlide"/><Relationship Id="rId1" Target="../slideLayouts/slideLayout3.xml" Type="http://schemas.openxmlformats.org/officeDocument/2006/relationships/slideLayout"/></Relationships>
</file>

<file path=ppt/slides/_rels/slide11.xml.rels><?xml version="1.0" encoding="UTF-8" standalone="yes"?><Relationships xmlns="http://schemas.openxmlformats.org/package/2006/relationships"><Relationship Id="rId3" Target="../media/image2.png" Type="http://schemas.openxmlformats.org/officeDocument/2006/relationships/image"/><Relationship Id="rId2" Target="../notesSlides/notesSlide11.xml" Type="http://schemas.openxmlformats.org/officeDocument/2006/relationships/notesSlide"/><Relationship Id="rId1" Target="../slideLayouts/slideLayout3.xml" Type="http://schemas.openxmlformats.org/officeDocument/2006/relationships/slideLayout"/></Relationships>
</file>

<file path=ppt/slides/_rels/slide12.xml.rels><?xml version="1.0" encoding="UTF-8" standalone="yes"?><Relationships xmlns="http://schemas.openxmlformats.org/package/2006/relationships"><Relationship Id="rId2" Target="../notesSlides/notesSlide12.xml" Type="http://schemas.openxmlformats.org/officeDocument/2006/relationships/notesSlide"/><Relationship Id="rId1" Target="../slideLayouts/slideLayout11.xml" Type="http://schemas.openxmlformats.org/officeDocument/2006/relationships/slideLayout"/></Relationships>
</file>

<file path=ppt/slides/_rels/slide13.xml.rels><?xml version="1.0" encoding="UTF-8" standalone="yes"?><Relationships xmlns="http://schemas.openxmlformats.org/package/2006/relationships"><Relationship Id="rId2" Target="../notesSlides/notesSlide13.xml" Type="http://schemas.openxmlformats.org/officeDocument/2006/relationships/notesSlide"/><Relationship Id="rId1" Target="../slideLayouts/slideLayout3.xml" Type="http://schemas.openxmlformats.org/officeDocument/2006/relationships/slideLayout"/></Relationships>
</file>

<file path=ppt/slides/_rels/slide2.xml.rels><?xml version="1.0" encoding="UTF-8" standalone="yes"?><Relationships xmlns="http://schemas.openxmlformats.org/package/2006/relationships"><Relationship Id="rId2" Target="../notesSlides/notesSlide2.xml" Type="http://schemas.openxmlformats.org/officeDocument/2006/relationships/notesSlide"/><Relationship Id="rId1" Target="../slideLayouts/slideLayout3.xml" Type="http://schemas.openxmlformats.org/officeDocument/2006/relationships/slideLayout"/></Relationships>
</file>

<file path=ppt/slides/_rels/slide3.xml.rels><?xml version="1.0" encoding="UTF-8" standalone="yes"?><Relationships xmlns="http://schemas.openxmlformats.org/package/2006/relationships"><Relationship Id="rId3" Target="../media/image4.png" Type="http://schemas.openxmlformats.org/officeDocument/2006/relationships/image"/><Relationship Id="rId2" Target="../notesSlides/notesSlide3.xml" Type="http://schemas.openxmlformats.org/officeDocument/2006/relationships/notesSlide"/><Relationship Id="rId1" Target="../slideLayouts/slideLayout4.xml" Type="http://schemas.openxmlformats.org/officeDocument/2006/relationships/slideLayout"/></Relationships>
</file>

<file path=ppt/slides/_rels/slide4.xml.rels><?xml version="1.0" encoding="UTF-8" standalone="yes"?><Relationships xmlns="http://schemas.openxmlformats.org/package/2006/relationships"><Relationship Id="rId3" Target="../media/image3.png" Type="http://schemas.openxmlformats.org/officeDocument/2006/relationships/image"/><Relationship Id="rId2" Target="../notesSlides/notesSlide4.xml" Type="http://schemas.openxmlformats.org/officeDocument/2006/relationships/notesSlide"/><Relationship Id="rId1" Target="../slideLayouts/slideLayout4.xml" Type="http://schemas.openxmlformats.org/officeDocument/2006/relationships/slideLayout"/></Relationships>
</file>

<file path=ppt/slides/_rels/slide5.xml.rels><?xml version="1.0" encoding="UTF-8" standalone="yes"?><Relationships xmlns="http://schemas.openxmlformats.org/package/2006/relationships"><Relationship Id="rId3" Target="../media/image5.png" Type="http://schemas.openxmlformats.org/officeDocument/2006/relationships/image"/><Relationship Id="rId2" Target="../notesSlides/notesSlide5.xml" Type="http://schemas.openxmlformats.org/officeDocument/2006/relationships/notesSlide"/><Relationship Id="rId1" Target="../slideLayouts/slideLayout4.xml" Type="http://schemas.openxmlformats.org/officeDocument/2006/relationships/slideLayout"/></Relationships>
</file>

<file path=ppt/slides/_rels/slide6.xml.rels><?xml version="1.0" encoding="UTF-8" standalone="yes"?><Relationships xmlns="http://schemas.openxmlformats.org/package/2006/relationships"><Relationship Id="rId2" Target="../notesSlides/notesSlide6.xml" Type="http://schemas.openxmlformats.org/officeDocument/2006/relationships/notesSlide"/><Relationship Id="rId1" Target="../slideLayouts/slideLayout3.xml" Type="http://schemas.openxmlformats.org/officeDocument/2006/relationships/slideLayout"/></Relationships>
</file>

<file path=ppt/slides/_rels/slide7.xml.rels><?xml version="1.0" encoding="UTF-8" standalone="yes"?><Relationships xmlns="http://schemas.openxmlformats.org/package/2006/relationships"><Relationship Id="rId3" Target="../media/image1.png" Type="http://schemas.openxmlformats.org/officeDocument/2006/relationships/image"/><Relationship Id="rId2" Target="../notesSlides/notesSlide7.xml" Type="http://schemas.openxmlformats.org/officeDocument/2006/relationships/notesSlide"/><Relationship Id="rId1" Target="../slideLayouts/slideLayout11.xml" Type="http://schemas.openxmlformats.org/officeDocument/2006/relationships/slideLayout"/></Relationships>
</file>

<file path=ppt/slides/_rels/slide8.xml.rels><?xml version="1.0" encoding="UTF-8" standalone="yes"?><Relationships xmlns="http://schemas.openxmlformats.org/package/2006/relationships"><Relationship Id="rId2" Target="../notesSlides/notesSlide8.xml" Type="http://schemas.openxmlformats.org/officeDocument/2006/relationships/notesSlide"/><Relationship Id="rId1" Target="../slideLayouts/slideLayout3.xml" Type="http://schemas.openxmlformats.org/officeDocument/2006/relationships/slideLayout"/></Relationships>
</file>

<file path=ppt/slides/_rels/slide9.xml.rels><?xml version="1.0" encoding="UTF-8" standalone="yes"?><Relationships xmlns="http://schemas.openxmlformats.org/package/2006/relationships"><Relationship Id="rId3" Target="../media/image1.png" Type="http://schemas.openxmlformats.org/officeDocument/2006/relationships/image"/><Relationship Id="rId2" Target="../notesSlides/notesSlide9.xml" Type="http://schemas.openxmlformats.org/officeDocument/2006/relationships/notesSlide"/><Relationship Id="rId1" Target="../slideLayouts/slideLayout11.xml" Type="http://schemas.openxmlformats.org/officeDocument/2006/relationships/slideLayout"/></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Building Products Better</a:t>
            </a:r>
            <a:endParaRPr/>
          </a:p>
        </p:txBody>
      </p:sp>
      <p:sp>
        <p:nvSpPr>
          <p:cNvPr id="87" name="Google Shape;87;p13"/>
          <p:cNvSpPr txBox="1"/>
          <p:nvPr>
            <p:ph idx="1" type="subTitle"/>
          </p:nvPr>
        </p:nvSpPr>
        <p:spPr>
          <a:xfrm>
            <a:off x="720033" y="4245746"/>
            <a:ext cx="7687960" cy="375367"/>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An Agile Presentation - </a:t>
            </a:r>
            <a:r>
              <a:rPr/>
              <a:t>Adam Sissoko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729450" y="1318650"/>
            <a:ext cx="76887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Agile versus Waterfall</a:t>
            </a:r>
            <a:endParaRPr/>
          </a:p>
        </p:txBody>
      </p:sp>
      <p:sp>
        <p:nvSpPr>
          <p:cNvPr id="179" name="Google Shape;179;p22"/>
          <p:cNvSpPr txBox="1"/>
          <p:nvPr>
            <p:ph idx="1" type="body"/>
          </p:nvPr>
        </p:nvSpPr>
        <p:spPr>
          <a:xfrm>
            <a:off x="729450" y="1914475"/>
            <a:ext cx="4085700" cy="37224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Example</a:t>
            </a:r>
            <a:endParaRPr/>
          </a:p>
          <a:p>
            <a:pPr algn="l" indent="0" lvl="0" marL="0" rtl="0">
              <a:spcBef>
                <a:spcPts val="1200"/>
              </a:spcBef>
              <a:spcAft>
                <a:spcPts val="1200"/>
              </a:spcAft>
              <a:buNone/>
            </a:pPr>
            <a:r>
              <a:rPr altLang="en" lang="en"/>
              <a:t>During our recent sprint, the product owner conducted a focus group with potential users, finding that a new approach to the partially developed product was necessary. Because of regular feedback and communication within the entire Scrum team, developers were able to quickly implement these new features into the product without losing any time in production.</a:t>
            </a:r>
            <a:endParaRPr/>
          </a:p>
        </p:txBody>
      </p:sp>
      <p:pic>
        <p:nvPicPr>
          <p:cNvPr id="180" name="Google Shape;180;p22"/>
          <p:cNvPicPr preferRelativeResize="0"/>
          <p:nvPr/>
        </p:nvPicPr>
        <p:blipFill>
          <a:blip r:embed="rId3">
            <a:alphaModFix/>
          </a:blip>
          <a:stretch>
            <a:fillRect/>
          </a:stretch>
        </p:blipFill>
        <p:spPr>
          <a:xfrm>
            <a:off x="5342175" y="1790873"/>
            <a:ext cx="3204051" cy="2425924"/>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729450" y="1318650"/>
            <a:ext cx="76887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Which Approach is Right for Your Product?</a:t>
            </a:r>
            <a:endParaRPr/>
          </a:p>
        </p:txBody>
      </p:sp>
      <p:sp>
        <p:nvSpPr>
          <p:cNvPr id="186" name="Google Shape;186;p23"/>
          <p:cNvSpPr txBox="1"/>
          <p:nvPr>
            <p:ph idx="1" type="body"/>
          </p:nvPr>
        </p:nvSpPr>
        <p:spPr>
          <a:xfrm>
            <a:off x="729450" y="1838275"/>
            <a:ext cx="3842700" cy="34164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Consider asking:</a:t>
            </a:r>
            <a:endParaRPr/>
          </a:p>
          <a:p>
            <a:pPr algn="l" indent="-311150" lvl="0" marL="457200" rtl="0">
              <a:spcBef>
                <a:spcPts val="1200"/>
              </a:spcBef>
              <a:spcAft>
                <a:spcPts val="0"/>
              </a:spcAft>
              <a:buSzPts val="1300"/>
              <a:buChar char="●"/>
            </a:pPr>
            <a:r>
              <a:rPr altLang="en" lang="en"/>
              <a:t>How long will it take to develop my product?</a:t>
            </a:r>
            <a:endParaRPr/>
          </a:p>
          <a:p>
            <a:pPr algn="l" indent="-311150" lvl="0" marL="457200" rtl="0">
              <a:spcBef>
                <a:spcPts val="0"/>
              </a:spcBef>
              <a:spcAft>
                <a:spcPts val="0"/>
              </a:spcAft>
              <a:buSzPts val="1300"/>
              <a:buChar char="●"/>
            </a:pPr>
            <a:r>
              <a:rPr altLang="en" lang="en"/>
              <a:t>How quickly does the product owner need the product?</a:t>
            </a:r>
            <a:endParaRPr/>
          </a:p>
          <a:p>
            <a:pPr algn="l" indent="-311150" lvl="0" marL="457200" rtl="0">
              <a:spcBef>
                <a:spcPts val="0"/>
              </a:spcBef>
              <a:spcAft>
                <a:spcPts val="0"/>
              </a:spcAft>
              <a:buSzPts val="1300"/>
              <a:buChar char="●"/>
            </a:pPr>
            <a:r>
              <a:rPr altLang="en" lang="en"/>
              <a:t>How many features will be included in the product?</a:t>
            </a:r>
            <a:endParaRPr/>
          </a:p>
          <a:p>
            <a:pPr algn="l" indent="-311150" lvl="0" marL="457200" rtl="0">
              <a:spcBef>
                <a:spcPts val="0"/>
              </a:spcBef>
              <a:spcAft>
                <a:spcPts val="0"/>
              </a:spcAft>
              <a:buSzPts val="1300"/>
              <a:buChar char="●"/>
            </a:pPr>
            <a:r>
              <a:rPr altLang="en" lang="en"/>
              <a:t>How likely are product features to change mid-development?</a:t>
            </a:r>
            <a:endParaRPr/>
          </a:p>
          <a:p>
            <a:pPr algn="l" indent="0" lvl="0" marL="0" rtl="0">
              <a:spcBef>
                <a:spcPts val="1200"/>
              </a:spcBef>
              <a:spcAft>
                <a:spcPts val="1200"/>
              </a:spcAft>
              <a:buNone/>
            </a:pPr>
            <a:r>
              <a:t/>
            </a:r>
            <a:endParaRPr/>
          </a:p>
        </p:txBody>
      </p:sp>
      <p:pic>
        <p:nvPicPr>
          <p:cNvPr id="187" name="Google Shape;187;p23"/>
          <p:cNvPicPr preferRelativeResize="0"/>
          <p:nvPr/>
        </p:nvPicPr>
        <p:blipFill rotWithShape="1">
          <a:blip r:embed="rId3">
            <a:alphaModFix/>
          </a:blip>
          <a:srcRect b="0" l="27938" r="0" t="0"/>
          <a:stretch/>
        </p:blipFill>
        <p:spPr>
          <a:xfrm>
            <a:off x="5549750" y="1912025"/>
            <a:ext cx="2868401" cy="2653725"/>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idx="2147483647" type="title"/>
          </p:nvPr>
        </p:nvSpPr>
        <p:spPr>
          <a:xfrm>
            <a:off x="729450" y="328050"/>
            <a:ext cx="76887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Clr>
                <a:schemeClr val="dk1"/>
              </a:buClr>
              <a:buSzPct val="39285"/>
              <a:buFont typeface="Arial"/>
              <a:buNone/>
            </a:pPr>
            <a:r>
              <a:rPr altLang="en" lang="en"/>
              <a:t>Which Approach is Right for Your Product?</a:t>
            </a:r>
            <a:endParaRPr/>
          </a:p>
          <a:p>
            <a:pPr algn="l" indent="0" lvl="0" marL="0" rtl="0">
              <a:spcBef>
                <a:spcPts val="0"/>
              </a:spcBef>
              <a:spcAft>
                <a:spcPts val="0"/>
              </a:spcAft>
              <a:buNone/>
            </a:pPr>
            <a:r>
              <a:t/>
            </a:r>
            <a:endParaRPr/>
          </a:p>
        </p:txBody>
      </p:sp>
      <p:sp>
        <p:nvSpPr>
          <p:cNvPr id="193" name="Google Shape;193;p24"/>
          <p:cNvSpPr txBox="1"/>
          <p:nvPr>
            <p:ph idx="2147483647" type="body"/>
          </p:nvPr>
        </p:nvSpPr>
        <p:spPr>
          <a:xfrm>
            <a:off x="768900" y="1152475"/>
            <a:ext cx="3264300" cy="21252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Waterfall Approach</a:t>
            </a:r>
            <a:endParaRPr/>
          </a:p>
          <a:p>
            <a:pPr algn="l" indent="-330200" lvl="0" marL="457200" rtl="0">
              <a:spcBef>
                <a:spcPts val="1200"/>
              </a:spcBef>
              <a:spcAft>
                <a:spcPts val="0"/>
              </a:spcAft>
              <a:buSzPts val="1600"/>
              <a:buChar char="●"/>
            </a:pPr>
            <a:r>
              <a:rPr altLang="en" lang="en" sz="1600"/>
              <a:t>Relatively short time frame for delivery/development</a:t>
            </a:r>
            <a:endParaRPr sz="1600"/>
          </a:p>
          <a:p>
            <a:pPr algn="l" indent="-330200" lvl="0" marL="457200" rtl="0">
              <a:spcBef>
                <a:spcPts val="0"/>
              </a:spcBef>
              <a:spcAft>
                <a:spcPts val="0"/>
              </a:spcAft>
              <a:buSzPts val="1600"/>
              <a:buChar char="●"/>
            </a:pPr>
            <a:r>
              <a:rPr altLang="en" lang="en" sz="1600"/>
              <a:t>Short feature list</a:t>
            </a:r>
            <a:endParaRPr sz="1600"/>
          </a:p>
          <a:p>
            <a:pPr algn="l" indent="-330200" lvl="0" marL="457200" rtl="0">
              <a:spcBef>
                <a:spcPts val="0"/>
              </a:spcBef>
              <a:spcAft>
                <a:spcPts val="0"/>
              </a:spcAft>
              <a:buSzPts val="1600"/>
              <a:buChar char="●"/>
            </a:pPr>
            <a:r>
              <a:rPr altLang="en" lang="en" sz="1600"/>
              <a:t>Unlikely to change direction mid-project</a:t>
            </a:r>
            <a:endParaRPr sz="1600"/>
          </a:p>
        </p:txBody>
      </p:sp>
      <p:sp>
        <p:nvSpPr>
          <p:cNvPr id="194" name="Google Shape;194;p24"/>
          <p:cNvSpPr txBox="1"/>
          <p:nvPr>
            <p:ph idx="2147483647" type="body"/>
          </p:nvPr>
        </p:nvSpPr>
        <p:spPr>
          <a:xfrm>
            <a:off x="4716375" y="1152475"/>
            <a:ext cx="3168300" cy="2125200"/>
          </a:xfrm>
          <a:prstGeom prst="rect">
            <a:avLst/>
          </a:prstGeom>
        </p:spPr>
        <p:txBody>
          <a:bodyPr anchor="t" anchorCtr="0" bIns="91425" lIns="91425" numCol="1" rIns="91425" spcFirstLastPara="1" tIns="91425" wrap="square">
            <a:normAutofit lnSpcReduction="10000"/>
          </a:bodyPr>
          <a:lstStyle/>
          <a:p>
            <a:pPr algn="l" indent="0" lvl="0" marL="0" rtl="0">
              <a:spcBef>
                <a:spcPts val="0"/>
              </a:spcBef>
              <a:spcAft>
                <a:spcPts val="0"/>
              </a:spcAft>
              <a:buNone/>
            </a:pPr>
            <a:r>
              <a:rPr altLang="en" lang="en"/>
              <a:t>Agile </a:t>
            </a:r>
            <a:r>
              <a:rPr altLang="en" lang="en"/>
              <a:t>Approach</a:t>
            </a:r>
            <a:endParaRPr/>
          </a:p>
          <a:p>
            <a:pPr algn="l" indent="-330200" lvl="0" marL="457200" rtl="0">
              <a:spcBef>
                <a:spcPts val="1200"/>
              </a:spcBef>
              <a:spcAft>
                <a:spcPts val="0"/>
              </a:spcAft>
              <a:buSzPts val="1600"/>
              <a:buChar char="●"/>
            </a:pPr>
            <a:r>
              <a:rPr altLang="en" lang="en" sz="1600"/>
              <a:t>Longer delivery time frame or more involved development</a:t>
            </a:r>
            <a:endParaRPr sz="1600"/>
          </a:p>
          <a:p>
            <a:pPr algn="l" indent="-330200" lvl="0" marL="457200" rtl="0">
              <a:spcBef>
                <a:spcPts val="0"/>
              </a:spcBef>
              <a:spcAft>
                <a:spcPts val="0"/>
              </a:spcAft>
              <a:buSzPts val="1600"/>
              <a:buChar char="●"/>
            </a:pPr>
            <a:r>
              <a:rPr altLang="en" lang="en" sz="1600"/>
              <a:t>Long features list</a:t>
            </a:r>
            <a:endParaRPr sz="1600"/>
          </a:p>
          <a:p>
            <a:pPr algn="l" indent="-330200" lvl="0" marL="457200" rtl="0">
              <a:spcBef>
                <a:spcPts val="0"/>
              </a:spcBef>
              <a:spcAft>
                <a:spcPts val="0"/>
              </a:spcAft>
              <a:buSzPts val="1600"/>
              <a:buChar char="●"/>
            </a:pPr>
            <a:r>
              <a:rPr altLang="en" lang="en" sz="1600"/>
              <a:t>Changing product features is likely</a:t>
            </a:r>
            <a:endParaRPr sz="1600"/>
          </a:p>
        </p:txBody>
      </p:sp>
      <p:sp>
        <p:nvSpPr>
          <p:cNvPr id="195" name="Google Shape;195;p24"/>
          <p:cNvSpPr txBox="1"/>
          <p:nvPr/>
        </p:nvSpPr>
        <p:spPr>
          <a:xfrm>
            <a:off x="910975" y="3464975"/>
            <a:ext cx="7507200" cy="1262100"/>
          </a:xfrm>
          <a:prstGeom prst="rect">
            <a:avLst/>
          </a:prstGeom>
          <a:noFill/>
          <a:ln cap="flat" cmpd="sng" w="9525">
            <a:solidFill>
              <a:srgbClr val="000000"/>
            </a:solidFill>
            <a:prstDash val="solid"/>
            <a:round/>
            <a:headEnd len="sm" type="none" w="sm"/>
            <a:tailEnd len="sm" type="none" w="sm"/>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a:t>It is also important to consider your team when deciding between the two approaches. Agile requires a large amount of communication between team members, and a development team that is more self-sufficient. While the Agile approach may be a more modern way to develop products, the waterfall method is still useful in many situations and within certain team structures.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729450" y="1318650"/>
            <a:ext cx="76887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References</a:t>
            </a:r>
            <a:endParaRPr/>
          </a:p>
        </p:txBody>
      </p:sp>
      <p:sp>
        <p:nvSpPr>
          <p:cNvPr id="201" name="Google Shape;201;p25"/>
          <p:cNvSpPr txBox="1"/>
          <p:nvPr>
            <p:ph idx="1" type="body"/>
          </p:nvPr>
        </p:nvSpPr>
        <p:spPr>
          <a:xfrm>
            <a:off x="729450" y="2078875"/>
            <a:ext cx="7688700" cy="2793600"/>
          </a:xfrm>
          <a:prstGeom prst="rect">
            <a:avLst/>
          </a:prstGeom>
        </p:spPr>
        <p:txBody>
          <a:bodyPr anchor="t" anchorCtr="0" bIns="91425" lIns="91425" numCol="1" rIns="91425" spcFirstLastPara="1" tIns="91425" wrap="square">
            <a:normAutofit lnSpcReduction="20000"/>
          </a:bodyPr>
          <a:lstStyle/>
          <a:p>
            <a:pPr algn="l" indent="0" lvl="0" marL="0" rtl="0">
              <a:spcBef>
                <a:spcPts val="0"/>
              </a:spcBef>
              <a:spcAft>
                <a:spcPts val="0"/>
              </a:spcAft>
              <a:buNone/>
            </a:pPr>
            <a:r>
              <a:rPr altLang="en" lang="en" sz="1400">
                <a:solidFill>
                  <a:schemeClr val="dk1"/>
                </a:solidFill>
                <a:latin typeface="Calibri"/>
                <a:ea typeface="Calibri"/>
                <a:cs typeface="Calibri"/>
                <a:sym typeface="Calibri"/>
              </a:rPr>
              <a:t>Overeem, B. (2016, July). </a:t>
            </a:r>
            <a:r>
              <a:rPr altLang="en" b="1" lang="en" sz="1400">
                <a:solidFill>
                  <a:schemeClr val="dk1"/>
                </a:solidFill>
                <a:latin typeface="Calibri"/>
                <a:ea typeface="Calibri"/>
                <a:cs typeface="Calibri"/>
                <a:sym typeface="Calibri"/>
              </a:rPr>
              <a:t>Characteristics of a great scrum team.</a:t>
            </a:r>
            <a:r>
              <a:rPr altLang="en" lang="en" sz="1400">
                <a:solidFill>
                  <a:schemeClr val="dk1"/>
                </a:solidFill>
                <a:latin typeface="Calibri"/>
                <a:ea typeface="Calibri"/>
                <a:cs typeface="Calibri"/>
                <a:sym typeface="Calibri"/>
              </a:rPr>
              <a:t> Scrum.org. https://www.scrum.org/resources/characteristics-great-scrum-team-0.</a:t>
            </a:r>
            <a:endParaRPr b="1" sz="1400">
              <a:solidFill>
                <a:schemeClr val="dk1"/>
              </a:solidFill>
              <a:latin typeface="Calibri"/>
              <a:ea typeface="Calibri"/>
              <a:cs typeface="Calibri"/>
              <a:sym typeface="Calibri"/>
            </a:endParaRPr>
          </a:p>
          <a:p>
            <a:pPr algn="l" indent="0" lvl="0" marL="0" rtl="0">
              <a:spcBef>
                <a:spcPts val="1200"/>
              </a:spcBef>
              <a:spcAft>
                <a:spcPts val="0"/>
              </a:spcAft>
              <a:buClr>
                <a:schemeClr val="dk1"/>
              </a:buClr>
              <a:buSzPts val="1100"/>
              <a:buFont typeface="Arial"/>
              <a:buNone/>
            </a:pPr>
            <a:r>
              <a:rPr altLang="en" b="1" lang="en" sz="1400">
                <a:solidFill>
                  <a:schemeClr val="dk1"/>
                </a:solidFill>
                <a:latin typeface="Calibri"/>
                <a:ea typeface="Calibri"/>
                <a:cs typeface="Calibri"/>
                <a:sym typeface="Calibri"/>
              </a:rPr>
              <a:t>Charter the team : Full scale agile</a:t>
            </a:r>
            <a:r>
              <a:rPr altLang="en" lang="en" sz="1400">
                <a:solidFill>
                  <a:schemeClr val="dk1"/>
                </a:solidFill>
                <a:latin typeface="Calibri"/>
                <a:ea typeface="Calibri"/>
                <a:cs typeface="Calibri"/>
                <a:sym typeface="Calibri"/>
              </a:rPr>
              <a:t>™. Full Scale agile™ : Radical Agile. (2021, July 9). https://fullscaleagile.com/charter-the-team/#_Toc72418174.</a:t>
            </a:r>
            <a:endParaRPr sz="1400">
              <a:solidFill>
                <a:schemeClr val="dk1"/>
              </a:solidFill>
              <a:latin typeface="Calibri"/>
              <a:ea typeface="Calibri"/>
              <a:cs typeface="Calibri"/>
              <a:sym typeface="Calibri"/>
            </a:endParaRPr>
          </a:p>
          <a:p>
            <a:pPr algn="l" indent="0" lvl="0" marL="0" rtl="0">
              <a:spcBef>
                <a:spcPts val="1200"/>
              </a:spcBef>
              <a:spcAft>
                <a:spcPts val="0"/>
              </a:spcAft>
              <a:buNone/>
            </a:pPr>
            <a:r>
              <a:rPr altLang="en" lang="en" sz="1400">
                <a:solidFill>
                  <a:schemeClr val="dk1"/>
                </a:solidFill>
                <a:latin typeface="Calibri"/>
                <a:ea typeface="Calibri"/>
                <a:cs typeface="Calibri"/>
                <a:sym typeface="Calibri"/>
              </a:rPr>
              <a:t>Georgieff, M. (n.d.). </a:t>
            </a:r>
            <a:r>
              <a:rPr altLang="en" b="1" lang="en" sz="1400">
                <a:solidFill>
                  <a:schemeClr val="dk1"/>
                </a:solidFill>
                <a:latin typeface="Calibri"/>
                <a:ea typeface="Calibri"/>
                <a:cs typeface="Calibri"/>
                <a:sym typeface="Calibri"/>
              </a:rPr>
              <a:t>Building your first agile team charter.</a:t>
            </a:r>
            <a:r>
              <a:rPr altLang="en" lang="en" sz="1400">
                <a:solidFill>
                  <a:schemeClr val="dk1"/>
                </a:solidFill>
                <a:latin typeface="Calibri"/>
                <a:ea typeface="Calibri"/>
                <a:cs typeface="Calibri"/>
                <a:sym typeface="Calibri"/>
              </a:rPr>
              <a:t> Agile Marketing Guidance for Orgs, Teams, and Individuals. https://www.agilesherpas.com/blog/agile-team-charter.</a:t>
            </a:r>
            <a:endParaRPr sz="1400">
              <a:solidFill>
                <a:schemeClr val="dk1"/>
              </a:solidFill>
              <a:latin typeface="Calibri"/>
              <a:ea typeface="Calibri"/>
              <a:cs typeface="Calibri"/>
              <a:sym typeface="Calibri"/>
            </a:endParaRPr>
          </a:p>
          <a:p>
            <a:pPr algn="l" indent="0" lvl="0" marL="0" rtl="0">
              <a:spcBef>
                <a:spcPts val="1200"/>
              </a:spcBef>
              <a:spcAft>
                <a:spcPts val="0"/>
              </a:spcAft>
              <a:buNone/>
            </a:pPr>
            <a:r>
              <a:rPr altLang="en" lang="en" sz="1400">
                <a:solidFill>
                  <a:schemeClr val="dk1"/>
                </a:solidFill>
                <a:latin typeface="Calibri"/>
                <a:ea typeface="Calibri"/>
                <a:cs typeface="Calibri"/>
                <a:sym typeface="Calibri"/>
              </a:rPr>
              <a:t>Tutorials Point. (n.d.). </a:t>
            </a:r>
            <a:r>
              <a:rPr altLang="en" b="1" lang="en" sz="1400">
                <a:solidFill>
                  <a:schemeClr val="dk1"/>
                </a:solidFill>
                <a:latin typeface="Calibri"/>
                <a:ea typeface="Calibri"/>
                <a:cs typeface="Calibri"/>
                <a:sym typeface="Calibri"/>
              </a:rPr>
              <a:t>SDLC - Agile Model</a:t>
            </a:r>
            <a:r>
              <a:rPr altLang="en" lang="en" sz="1400">
                <a:solidFill>
                  <a:schemeClr val="dk1"/>
                </a:solidFill>
                <a:latin typeface="Calibri"/>
                <a:ea typeface="Calibri"/>
                <a:cs typeface="Calibri"/>
                <a:sym typeface="Calibri"/>
              </a:rPr>
              <a:t>. Retrieved October 14, 2021, from https://www.tutorialspoint.com/sdlc/sdlc_agile_model.html</a:t>
            </a:r>
            <a:endParaRPr sz="1400">
              <a:solidFill>
                <a:schemeClr val="dk1"/>
              </a:solidFill>
              <a:latin typeface="Calibri"/>
              <a:ea typeface="Calibri"/>
              <a:cs typeface="Calibri"/>
              <a:sym typeface="Calibri"/>
            </a:endParaRPr>
          </a:p>
          <a:p>
            <a:pPr algn="l" indent="0" lvl="0" marL="0" rtl="0">
              <a:spcBef>
                <a:spcPts val="1200"/>
              </a:spcBef>
              <a:spcAft>
                <a:spcPts val="1200"/>
              </a:spcAft>
              <a:buNone/>
            </a:pPr>
            <a:r>
              <a:rPr altLang="en" lang="en" sz="1400">
                <a:solidFill>
                  <a:schemeClr val="dk1"/>
                </a:solidFill>
                <a:latin typeface="Calibri"/>
                <a:ea typeface="Calibri"/>
                <a:cs typeface="Calibri"/>
                <a:sym typeface="Calibri"/>
              </a:rPr>
              <a:t>All photos originated from Creative Commons, https://creativecommons.org/</a:t>
            </a:r>
            <a:endParaRPr sz="1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What is “Agile”?</a:t>
            </a:r>
            <a:endParaRPr/>
          </a:p>
        </p:txBody>
      </p:sp>
      <p:sp>
        <p:nvSpPr>
          <p:cNvPr id="93" name="Google Shape;93;p14"/>
          <p:cNvSpPr txBox="1"/>
          <p:nvPr>
            <p:ph idx="1" type="body"/>
          </p:nvPr>
        </p:nvSpPr>
        <p:spPr>
          <a:xfrm>
            <a:off x="729450" y="2078875"/>
            <a:ext cx="7688700" cy="22611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Agile is an approach to software development that focuses on small, incremental deliveries rather than one large “big-bang” launch. The Agile approach is designed to help teams deliver to their customers faster and with fewer issues along the way (and after the fact). Agile plans and requirements are constantly evaluated with feedback given regularly so that the team can quickly respond to necessary changes during development of the product. </a:t>
            </a:r>
            <a:endParaRPr/>
          </a:p>
          <a:p>
            <a:pPr algn="l" indent="0" lvl="0" marL="0" rtl="0">
              <a:spcBef>
                <a:spcPts val="1200"/>
              </a:spcBef>
              <a:spcAft>
                <a:spcPts val="1200"/>
              </a:spcAft>
              <a:buNone/>
            </a:pPr>
            <a:r>
              <a:rPr altLang="en" lang="en"/>
              <a:t>Agile teams typically consist of three main “players”...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The Product Owner</a:t>
            </a:r>
            <a:endParaRPr/>
          </a:p>
        </p:txBody>
      </p:sp>
      <p:sp>
        <p:nvSpPr>
          <p:cNvPr id="99" name="Google Shape;99;p15"/>
          <p:cNvSpPr txBox="1"/>
          <p:nvPr>
            <p:ph idx="1" type="body"/>
          </p:nvPr>
        </p:nvSpPr>
        <p:spPr>
          <a:xfrm>
            <a:off x="729450" y="1914475"/>
            <a:ext cx="4537500" cy="3416400"/>
          </a:xfrm>
          <a:prstGeom prst="rect">
            <a:avLst/>
          </a:prstGeom>
        </p:spPr>
        <p:txBody>
          <a:bodyPr anchor="t" anchorCtr="0" bIns="91425" lIns="91425" numCol="1" rIns="91425" spcFirstLastPara="1" tIns="91425" wrap="square">
            <a:normAutofit/>
          </a:bodyPr>
          <a:lstStyle/>
          <a:p>
            <a:pPr algn="l" indent="-311150" lvl="0" marL="457200" rtl="0">
              <a:spcBef>
                <a:spcPts val="0"/>
              </a:spcBef>
              <a:spcAft>
                <a:spcPts val="0"/>
              </a:spcAft>
              <a:buSzPts val="1300"/>
              <a:buChar char="●"/>
            </a:pPr>
            <a:r>
              <a:rPr altLang="en" lang="en"/>
              <a:t>Develops/Maintains the product vision</a:t>
            </a:r>
            <a:endParaRPr/>
          </a:p>
          <a:p>
            <a:pPr algn="l" indent="-311150" lvl="0" marL="457200" rtl="0">
              <a:spcBef>
                <a:spcPts val="0"/>
              </a:spcBef>
              <a:spcAft>
                <a:spcPts val="0"/>
              </a:spcAft>
              <a:buSzPts val="1300"/>
              <a:buChar char="●"/>
            </a:pPr>
            <a:r>
              <a:rPr altLang="en" lang="en"/>
              <a:t>Manages the product and product backlog</a:t>
            </a:r>
            <a:endParaRPr/>
          </a:p>
          <a:p>
            <a:pPr algn="l" indent="-311150" lvl="0" marL="457200" rtl="0">
              <a:spcBef>
                <a:spcPts val="0"/>
              </a:spcBef>
              <a:spcAft>
                <a:spcPts val="0"/>
              </a:spcAft>
              <a:buSzPts val="1300"/>
              <a:buChar char="●"/>
            </a:pPr>
            <a:r>
              <a:rPr altLang="en" lang="en"/>
              <a:t>Involves the stakeholders/end-users in backlog refinement/management</a:t>
            </a:r>
            <a:endParaRPr/>
          </a:p>
          <a:p>
            <a:pPr algn="l" indent="-311150" lvl="0" marL="457200" rtl="0">
              <a:spcBef>
                <a:spcPts val="0"/>
              </a:spcBef>
              <a:spcAft>
                <a:spcPts val="0"/>
              </a:spcAft>
              <a:buSzPts val="1300"/>
              <a:buChar char="●"/>
            </a:pPr>
            <a:r>
              <a:rPr altLang="en" lang="en"/>
              <a:t>Aligns with other product owners from the product, company, or customer perspective</a:t>
            </a:r>
            <a:endParaRPr/>
          </a:p>
        </p:txBody>
      </p:sp>
      <p:sp>
        <p:nvSpPr>
          <p:cNvPr id="100" name="Google Shape;100;p15"/>
          <p:cNvSpPr txBox="1"/>
          <p:nvPr>
            <p:ph idx="2" type="body"/>
          </p:nvPr>
        </p:nvSpPr>
        <p:spPr>
          <a:xfrm>
            <a:off x="3931925" y="1152475"/>
            <a:ext cx="4900500" cy="34164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1200"/>
              </a:spcAft>
              <a:buNone/>
            </a:pPr>
            <a:r>
              <a:t/>
            </a:r>
            <a:endParaRPr/>
          </a:p>
        </p:txBody>
      </p:sp>
      <p:pic>
        <p:nvPicPr>
          <p:cNvPr id="101" name="Google Shape;101;p15"/>
          <p:cNvPicPr preferRelativeResize="0"/>
          <p:nvPr/>
        </p:nvPicPr>
        <p:blipFill rotWithShape="1">
          <a:blip r:embed="rId3">
            <a:alphaModFix/>
          </a:blip>
          <a:srcRect b="0" l="8472" r="14223" t="11691"/>
          <a:stretch/>
        </p:blipFill>
        <p:spPr>
          <a:xfrm>
            <a:off x="5423275" y="1646773"/>
            <a:ext cx="2910026" cy="3324375"/>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4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The Scrum Master</a:t>
            </a:r>
            <a:endParaRPr/>
          </a:p>
        </p:txBody>
      </p:sp>
      <p:sp>
        <p:nvSpPr>
          <p:cNvPr id="107" name="Google Shape;107;p16"/>
          <p:cNvSpPr txBox="1"/>
          <p:nvPr>
            <p:ph idx="1" type="body"/>
          </p:nvPr>
        </p:nvSpPr>
        <p:spPr>
          <a:xfrm>
            <a:off x="729325" y="2078875"/>
            <a:ext cx="3774300" cy="22611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1200"/>
              </a:spcAft>
              <a:buNone/>
            </a:pPr>
            <a:r>
              <a:t/>
            </a:r>
            <a:endParaRPr/>
          </a:p>
        </p:txBody>
      </p:sp>
      <p:sp>
        <p:nvSpPr>
          <p:cNvPr id="108" name="Google Shape;108;p16"/>
          <p:cNvSpPr txBox="1"/>
          <p:nvPr>
            <p:ph idx="2" type="body"/>
          </p:nvPr>
        </p:nvSpPr>
        <p:spPr>
          <a:xfrm>
            <a:off x="4848325" y="1990675"/>
            <a:ext cx="3984000" cy="3416400"/>
          </a:xfrm>
          <a:prstGeom prst="rect">
            <a:avLst/>
          </a:prstGeom>
        </p:spPr>
        <p:txBody>
          <a:bodyPr anchor="t" anchorCtr="0" bIns="91425" lIns="91425" numCol="1" rIns="91425" spcFirstLastPara="1" tIns="91425" wrap="square">
            <a:normAutofit/>
          </a:bodyPr>
          <a:lstStyle/>
          <a:p>
            <a:pPr algn="l" indent="-311150" lvl="0" marL="457200" rtl="0">
              <a:spcBef>
                <a:spcPts val="0"/>
              </a:spcBef>
              <a:spcAft>
                <a:spcPts val="0"/>
              </a:spcAft>
              <a:buSzPts val="1300"/>
              <a:buChar char="●"/>
            </a:pPr>
            <a:r>
              <a:rPr altLang="en" lang="en"/>
              <a:t>Focuses on team needs; provides boundaries where the team can collaborate</a:t>
            </a:r>
            <a:endParaRPr/>
          </a:p>
          <a:p>
            <a:pPr algn="l" indent="-311150" lvl="0" marL="457200" rtl="0">
              <a:spcBef>
                <a:spcPts val="0"/>
              </a:spcBef>
              <a:spcAft>
                <a:spcPts val="0"/>
              </a:spcAft>
              <a:buSzPts val="1300"/>
              <a:buChar char="●"/>
            </a:pPr>
            <a:r>
              <a:rPr altLang="en" lang="en"/>
              <a:t>Coaches team members; deals with bad attitudes and behaviors that impede the team</a:t>
            </a:r>
            <a:endParaRPr/>
          </a:p>
          <a:p>
            <a:pPr algn="l" indent="-311150" lvl="0" marL="457200" rtl="0">
              <a:spcBef>
                <a:spcPts val="0"/>
              </a:spcBef>
              <a:spcAft>
                <a:spcPts val="0"/>
              </a:spcAft>
              <a:buSzPts val="1300"/>
              <a:buChar char="●"/>
            </a:pPr>
            <a:r>
              <a:rPr altLang="en" lang="en"/>
              <a:t>Transfers Agile knowledge to the team</a:t>
            </a:r>
            <a:endParaRPr/>
          </a:p>
          <a:p>
            <a:pPr algn="l" indent="-311150" lvl="0" marL="457200" rtl="0">
              <a:spcBef>
                <a:spcPts val="0"/>
              </a:spcBef>
              <a:spcAft>
                <a:spcPts val="0"/>
              </a:spcAft>
              <a:buSzPts val="1300"/>
              <a:buChar char="●"/>
            </a:pPr>
            <a:r>
              <a:rPr altLang="en" lang="en"/>
              <a:t>Manages </a:t>
            </a:r>
            <a:r>
              <a:rPr altLang="en" lang="en"/>
              <a:t>impediments</a:t>
            </a:r>
            <a:endParaRPr/>
          </a:p>
          <a:p>
            <a:pPr algn="l" indent="-311150" lvl="0" marL="457200" rtl="0">
              <a:spcBef>
                <a:spcPts val="0"/>
              </a:spcBef>
              <a:spcAft>
                <a:spcPts val="0"/>
              </a:spcAft>
              <a:buSzPts val="1300"/>
              <a:buChar char="●"/>
            </a:pPr>
            <a:r>
              <a:rPr altLang="en" lang="en"/>
              <a:t>Eliminates waste</a:t>
            </a:r>
            <a:endParaRPr/>
          </a:p>
          <a:p>
            <a:pPr algn="l" indent="-311150" lvl="0" marL="457200" rtl="0">
              <a:spcBef>
                <a:spcPts val="0"/>
              </a:spcBef>
              <a:spcAft>
                <a:spcPts val="0"/>
              </a:spcAft>
              <a:buSzPts val="1300"/>
              <a:buChar char="●"/>
            </a:pPr>
            <a:r>
              <a:rPr altLang="en" lang="en"/>
              <a:t>Manages team health and culture</a:t>
            </a:r>
            <a:endParaRPr/>
          </a:p>
        </p:txBody>
      </p:sp>
      <p:pic>
        <p:nvPicPr>
          <p:cNvPr id="109" name="Google Shape;109;p16"/>
          <p:cNvPicPr preferRelativeResize="0"/>
          <p:nvPr/>
        </p:nvPicPr>
        <p:blipFill rotWithShape="1">
          <a:blip r:embed="rId3">
            <a:alphaModFix/>
          </a:blip>
          <a:srcRect b="0" l="-35007" r="0" t="0"/>
          <a:stretch/>
        </p:blipFill>
        <p:spPr>
          <a:xfrm>
            <a:off x="-265950" y="1990200"/>
            <a:ext cx="4243024" cy="2828875"/>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4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The Development Team</a:t>
            </a:r>
            <a:endParaRPr/>
          </a:p>
        </p:txBody>
      </p:sp>
      <p:sp>
        <p:nvSpPr>
          <p:cNvPr id="115" name="Google Shape;115;p17"/>
          <p:cNvSpPr txBox="1"/>
          <p:nvPr>
            <p:ph idx="1" type="body"/>
          </p:nvPr>
        </p:nvSpPr>
        <p:spPr>
          <a:xfrm>
            <a:off x="729325" y="2078875"/>
            <a:ext cx="3774300" cy="2261100"/>
          </a:xfrm>
          <a:prstGeom prst="rect">
            <a:avLst/>
          </a:prstGeom>
        </p:spPr>
        <p:txBody>
          <a:bodyPr anchor="t" anchorCtr="0" bIns="91425" lIns="91425" numCol="1" rIns="91425" spcFirstLastPara="1" tIns="91425" wrap="square">
            <a:normAutofit/>
          </a:bodyPr>
          <a:lstStyle/>
          <a:p>
            <a:pPr algn="l" indent="-311150" lvl="0" marL="457200" rtl="0">
              <a:spcBef>
                <a:spcPts val="0"/>
              </a:spcBef>
              <a:spcAft>
                <a:spcPts val="0"/>
              </a:spcAft>
              <a:buSzPts val="1300"/>
              <a:buChar char="●"/>
            </a:pPr>
            <a:r>
              <a:rPr altLang="en" lang="en"/>
              <a:t>Acts as a self-organizing unit</a:t>
            </a:r>
            <a:endParaRPr/>
          </a:p>
          <a:p>
            <a:pPr algn="l" indent="-311150" lvl="0" marL="457200" rtl="0">
              <a:spcBef>
                <a:spcPts val="0"/>
              </a:spcBef>
              <a:spcAft>
                <a:spcPts val="0"/>
              </a:spcAft>
              <a:buSzPts val="1300"/>
              <a:buChar char="●"/>
            </a:pPr>
            <a:r>
              <a:rPr altLang="en" lang="en"/>
              <a:t>All team members are at the same ‘level’, no special titles, no ‘sub-teams’</a:t>
            </a:r>
            <a:endParaRPr/>
          </a:p>
          <a:p>
            <a:pPr algn="l" indent="-311150" lvl="0" marL="457200" rtl="0">
              <a:spcBef>
                <a:spcPts val="0"/>
              </a:spcBef>
              <a:spcAft>
                <a:spcPts val="0"/>
              </a:spcAft>
              <a:buSzPts val="1300"/>
              <a:buChar char="●"/>
            </a:pPr>
            <a:r>
              <a:rPr altLang="en" lang="en"/>
              <a:t>Cross-functional, have all the skills necessary to develop the product</a:t>
            </a:r>
            <a:endParaRPr/>
          </a:p>
          <a:p>
            <a:pPr algn="l" indent="-311150" lvl="0" marL="457200" rtl="0">
              <a:spcBef>
                <a:spcPts val="0"/>
              </a:spcBef>
              <a:spcAft>
                <a:spcPts val="0"/>
              </a:spcAft>
              <a:buSzPts val="1300"/>
              <a:buChar char="●"/>
            </a:pPr>
            <a:r>
              <a:rPr altLang="en" lang="en"/>
              <a:t>Committed to achieving the common sprint goal</a:t>
            </a:r>
            <a:endParaRPr/>
          </a:p>
        </p:txBody>
      </p:sp>
      <p:sp>
        <p:nvSpPr>
          <p:cNvPr id="116" name="Google Shape;116;p17"/>
          <p:cNvSpPr txBox="1"/>
          <p:nvPr>
            <p:ph idx="2" type="body"/>
          </p:nvPr>
        </p:nvSpPr>
        <p:spPr>
          <a:xfrm>
            <a:off x="4643604" y="2078875"/>
            <a:ext cx="3774300" cy="22611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1200"/>
              </a:spcAft>
              <a:buNone/>
            </a:pPr>
            <a:r>
              <a:t/>
            </a:r>
            <a:endParaRPr/>
          </a:p>
        </p:txBody>
      </p:sp>
      <p:pic>
        <p:nvPicPr>
          <p:cNvPr id="117" name="Google Shape;117;p17"/>
          <p:cNvPicPr preferRelativeResize="0"/>
          <p:nvPr/>
        </p:nvPicPr>
        <p:blipFill rotWithShape="1">
          <a:blip r:embed="rId3">
            <a:alphaModFix/>
          </a:blip>
          <a:srcRect b="7792" l="32668" r="4375" t="16403"/>
          <a:stretch/>
        </p:blipFill>
        <p:spPr>
          <a:xfrm>
            <a:off x="5004108" y="1926475"/>
            <a:ext cx="3142392" cy="2837775"/>
          </a:xfrm>
          <a:prstGeom prst="rect">
            <a:avLst/>
          </a:prstGeom>
          <a:noFill/>
          <a:ln>
            <a:noFill/>
          </a:ln>
          <a:effectLst>
            <a:outerShdw algn="bl" blurRad="57150" dir="5400000" dist="19050"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How is Agile Structured?</a:t>
            </a:r>
            <a:endParaRPr/>
          </a:p>
        </p:txBody>
      </p:sp>
      <p:sp>
        <p:nvSpPr>
          <p:cNvPr id="123" name="Google Shape;123;p18"/>
          <p:cNvSpPr txBox="1"/>
          <p:nvPr>
            <p:ph idx="1" type="body"/>
          </p:nvPr>
        </p:nvSpPr>
        <p:spPr>
          <a:xfrm>
            <a:off x="729450" y="2078875"/>
            <a:ext cx="7688700" cy="22611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The Agile approach to the Software Development Life Cycle consists of phases of development that run on a continuous loop. This loop is repeated for each phase of the product development. Where a typical SDLC starts with a plan and fully ends once all features have been developed and the product is ready to be delivered, Agile considers each </a:t>
            </a:r>
            <a:r>
              <a:rPr altLang="en" lang="en"/>
              <a:t>individual</a:t>
            </a:r>
            <a:r>
              <a:rPr altLang="en" lang="en"/>
              <a:t> feature for its own cycle of development. </a:t>
            </a:r>
            <a:endParaRPr/>
          </a:p>
          <a:p>
            <a:pPr algn="l" indent="0" lvl="0" marL="0" rtl="0">
              <a:spcBef>
                <a:spcPts val="1200"/>
              </a:spcBef>
              <a:spcAft>
                <a:spcPts val="1200"/>
              </a:spcAft>
              <a:buNone/>
            </a:pPr>
            <a:r>
              <a:rPr altLang="en" lang="en"/>
              <a:t>Features are broken into user “stories” that are developed during iterations known as “sprints”. Each sprint consists of a circular path of phases that can be repeated as necessary until that particular feature or set of features is completed.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9"/>
          <p:cNvPicPr preferRelativeResize="0"/>
          <p:nvPr/>
        </p:nvPicPr>
        <p:blipFill>
          <a:blip r:embed="rId3">
            <a:alphaModFix/>
          </a:blip>
          <a:stretch>
            <a:fillRect/>
          </a:stretch>
        </p:blipFill>
        <p:spPr>
          <a:xfrm>
            <a:off x="1078774" y="3257550"/>
            <a:ext cx="1706571" cy="1693200"/>
          </a:xfrm>
          <a:prstGeom prst="rect">
            <a:avLst/>
          </a:prstGeom>
          <a:noFill/>
          <a:ln>
            <a:noFill/>
          </a:ln>
        </p:spPr>
      </p:pic>
      <p:sp>
        <p:nvSpPr>
          <p:cNvPr id="129" name="Google Shape;129;p19"/>
          <p:cNvSpPr txBox="1"/>
          <p:nvPr>
            <p:ph idx="2147483647" type="title"/>
          </p:nvPr>
        </p:nvSpPr>
        <p:spPr>
          <a:xfrm>
            <a:off x="311700" y="216425"/>
            <a:ext cx="3766200" cy="5727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The Phases of the SDLC in Agile</a:t>
            </a:r>
            <a:endParaRPr/>
          </a:p>
        </p:txBody>
      </p:sp>
      <p:sp>
        <p:nvSpPr>
          <p:cNvPr id="130" name="Google Shape;130;p19"/>
          <p:cNvSpPr txBox="1"/>
          <p:nvPr/>
        </p:nvSpPr>
        <p:spPr>
          <a:xfrm>
            <a:off x="356350" y="1423149"/>
            <a:ext cx="3261000" cy="1693200"/>
          </a:xfrm>
          <a:prstGeom prst="rect">
            <a:avLst/>
          </a:prstGeom>
          <a:noFill/>
          <a:ln cap="flat" cmpd="sng" w="9525">
            <a:solidFill>
              <a:schemeClr val="lt2"/>
            </a:solidFill>
            <a:prstDash val="solid"/>
            <a:round/>
            <a:headEnd len="sm" type="none" w="sm"/>
            <a:tailEnd len="sm" type="none" w="sm"/>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a:t>Each phase of the Agile process is clearly defined and serves a purpose. The phases follow one another in a loop, and the loop can be repeated with new user stories as often as necessary in order to complete a project. </a:t>
            </a:r>
            <a:endParaRPr/>
          </a:p>
        </p:txBody>
      </p:sp>
      <p:grpSp>
        <p:nvGrpSpPr>
          <p:cNvPr id="131" name="Google Shape;131;p19"/>
          <p:cNvGrpSpPr/>
          <p:nvPr/>
        </p:nvGrpSpPr>
        <p:grpSpPr>
          <a:xfrm>
            <a:off x="4077800" y="813550"/>
            <a:ext cx="4723200" cy="3660325"/>
            <a:chOff x="3869400" y="1017725"/>
            <a:chExt cx="4723200" cy="3660325"/>
          </a:xfrm>
        </p:grpSpPr>
        <p:sp>
          <p:nvSpPr>
            <p:cNvPr id="132" name="Google Shape;132;p19"/>
            <p:cNvSpPr/>
            <p:nvPr/>
          </p:nvSpPr>
          <p:spPr>
            <a:xfrm>
              <a:off x="5012400" y="1017725"/>
              <a:ext cx="2403600" cy="1596900"/>
            </a:xfrm>
            <a:prstGeom prst="homePlate">
              <a:avLst>
                <a:gd fmla="val 50000" name="adj"/>
              </a:avLst>
            </a:prstGeom>
            <a:solidFill>
              <a:srgbClr val="FF00FF"/>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133" name="Google Shape;133;p19"/>
            <p:cNvSpPr txBox="1"/>
            <p:nvPr/>
          </p:nvSpPr>
          <p:spPr>
            <a:xfrm>
              <a:off x="5130050" y="1531475"/>
              <a:ext cx="1680900" cy="569400"/>
            </a:xfrm>
            <a:prstGeom prst="rect">
              <a:avLst/>
            </a:prstGeom>
            <a:noFill/>
            <a:ln>
              <a:noFill/>
            </a:ln>
          </p:spPr>
          <p:txBody>
            <a:bodyPr anchor="t" anchorCtr="0" bIns="91425" lIns="91425" numCol="1" rIns="91425" spcFirstLastPara="1" tIns="91425" wrap="square">
              <a:spAutoFit/>
            </a:bodyPr>
            <a:lstStyle/>
            <a:p>
              <a:pPr algn="ctr" indent="0" lvl="0" marL="0" rtl="0">
                <a:spcBef>
                  <a:spcPts val="0"/>
                </a:spcBef>
                <a:spcAft>
                  <a:spcPts val="0"/>
                </a:spcAft>
                <a:buNone/>
              </a:pPr>
              <a:r>
                <a:rPr altLang="en" b="1" lang="en" sz="2500"/>
                <a:t>Planning</a:t>
              </a:r>
              <a:endParaRPr b="1" sz="2500"/>
            </a:p>
          </p:txBody>
        </p:sp>
        <p:sp>
          <p:nvSpPr>
            <p:cNvPr id="134" name="Google Shape;134;p19"/>
            <p:cNvSpPr txBox="1"/>
            <p:nvPr/>
          </p:nvSpPr>
          <p:spPr>
            <a:xfrm>
              <a:off x="3869400" y="2800350"/>
              <a:ext cx="4723200" cy="1877700"/>
            </a:xfrm>
            <a:prstGeom prst="rect">
              <a:avLst/>
            </a:prstGeom>
            <a:no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2200"/>
                <a:t>In the planning phase, a project is envisioned, and key features are prioritized; platform for deployment, architecture, basic UI are planned here as well</a:t>
              </a:r>
              <a:endParaRPr sz="2200"/>
            </a:p>
          </p:txBody>
        </p:sp>
      </p:grpSp>
      <p:grpSp>
        <p:nvGrpSpPr>
          <p:cNvPr id="135" name="Google Shape;135;p19"/>
          <p:cNvGrpSpPr/>
          <p:nvPr/>
        </p:nvGrpSpPr>
        <p:grpSpPr>
          <a:xfrm>
            <a:off x="4077800" y="813550"/>
            <a:ext cx="4723200" cy="3660325"/>
            <a:chOff x="3869400" y="1017725"/>
            <a:chExt cx="4723200" cy="3660325"/>
          </a:xfrm>
        </p:grpSpPr>
        <p:sp>
          <p:nvSpPr>
            <p:cNvPr id="136" name="Google Shape;136;p19"/>
            <p:cNvSpPr/>
            <p:nvPr/>
          </p:nvSpPr>
          <p:spPr>
            <a:xfrm>
              <a:off x="5012400" y="1017725"/>
              <a:ext cx="2403600" cy="1596900"/>
            </a:xfrm>
            <a:prstGeom prst="homePlate">
              <a:avLst>
                <a:gd fmla="val 50000" name="adj"/>
              </a:avLst>
            </a:prstGeom>
            <a:solidFill>
              <a:srgbClr val="9900FF"/>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137" name="Google Shape;137;p19"/>
            <p:cNvSpPr txBox="1"/>
            <p:nvPr/>
          </p:nvSpPr>
          <p:spPr>
            <a:xfrm>
              <a:off x="5130050" y="1531475"/>
              <a:ext cx="1680900" cy="569400"/>
            </a:xfrm>
            <a:prstGeom prst="rect">
              <a:avLst/>
            </a:prstGeom>
            <a:noFill/>
            <a:ln>
              <a:noFill/>
            </a:ln>
          </p:spPr>
          <p:txBody>
            <a:bodyPr anchor="t" anchorCtr="0" bIns="91425" lIns="91425" numCol="1" rIns="91425" spcFirstLastPara="1" tIns="91425" wrap="square">
              <a:spAutoFit/>
            </a:bodyPr>
            <a:lstStyle/>
            <a:p>
              <a:pPr algn="ctr" indent="0" lvl="0" marL="0" rtl="0">
                <a:spcBef>
                  <a:spcPts val="0"/>
                </a:spcBef>
                <a:spcAft>
                  <a:spcPts val="0"/>
                </a:spcAft>
                <a:buNone/>
              </a:pPr>
              <a:r>
                <a:rPr altLang="en" b="1" lang="en" sz="2500"/>
                <a:t>Define</a:t>
              </a:r>
              <a:endParaRPr b="1" sz="2500"/>
            </a:p>
          </p:txBody>
        </p:sp>
        <p:sp>
          <p:nvSpPr>
            <p:cNvPr id="138" name="Google Shape;138;p19"/>
            <p:cNvSpPr txBox="1"/>
            <p:nvPr/>
          </p:nvSpPr>
          <p:spPr>
            <a:xfrm>
              <a:off x="3869400" y="2800350"/>
              <a:ext cx="4723200" cy="1877700"/>
            </a:xfrm>
            <a:prstGeom prst="rect">
              <a:avLst/>
            </a:prstGeom>
            <a:solidFill>
              <a:srgbClr val="FFFFFF"/>
            </a:solid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2200"/>
                <a:t>Key aspects of the product are defined based on market research, user feedback, and stakeholder requests; a product backlog is created by the product owner</a:t>
              </a:r>
              <a:endParaRPr sz="2200"/>
            </a:p>
          </p:txBody>
        </p:sp>
      </p:grpSp>
      <p:grpSp>
        <p:nvGrpSpPr>
          <p:cNvPr id="139" name="Google Shape;139;p19"/>
          <p:cNvGrpSpPr/>
          <p:nvPr/>
        </p:nvGrpSpPr>
        <p:grpSpPr>
          <a:xfrm>
            <a:off x="4077800" y="813550"/>
            <a:ext cx="4723200" cy="3321925"/>
            <a:chOff x="3869400" y="1017725"/>
            <a:chExt cx="4723200" cy="3321925"/>
          </a:xfrm>
        </p:grpSpPr>
        <p:sp>
          <p:nvSpPr>
            <p:cNvPr id="140" name="Google Shape;140;p19"/>
            <p:cNvSpPr/>
            <p:nvPr/>
          </p:nvSpPr>
          <p:spPr>
            <a:xfrm>
              <a:off x="5012400" y="1017725"/>
              <a:ext cx="2403600" cy="1596900"/>
            </a:xfrm>
            <a:prstGeom prst="homePlate">
              <a:avLst>
                <a:gd fmla="val 50000" name="adj"/>
              </a:avLst>
            </a:prstGeom>
            <a:solidFill>
              <a:srgbClr val="4A86E8"/>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141" name="Google Shape;141;p19"/>
            <p:cNvSpPr txBox="1"/>
            <p:nvPr/>
          </p:nvSpPr>
          <p:spPr>
            <a:xfrm>
              <a:off x="5130050" y="1531475"/>
              <a:ext cx="1680900" cy="569400"/>
            </a:xfrm>
            <a:prstGeom prst="rect">
              <a:avLst/>
            </a:prstGeom>
            <a:noFill/>
            <a:ln>
              <a:noFill/>
            </a:ln>
          </p:spPr>
          <p:txBody>
            <a:bodyPr anchor="t" anchorCtr="0" bIns="91425" lIns="91425" numCol="1" rIns="91425" spcFirstLastPara="1" tIns="91425" wrap="square">
              <a:spAutoFit/>
            </a:bodyPr>
            <a:lstStyle/>
            <a:p>
              <a:pPr algn="ctr" indent="0" lvl="0" marL="0" rtl="0">
                <a:spcBef>
                  <a:spcPts val="0"/>
                </a:spcBef>
                <a:spcAft>
                  <a:spcPts val="0"/>
                </a:spcAft>
                <a:buNone/>
              </a:pPr>
              <a:r>
                <a:rPr altLang="en" b="1" lang="en" sz="2500"/>
                <a:t>Design</a:t>
              </a:r>
              <a:endParaRPr b="1" sz="2500"/>
            </a:p>
          </p:txBody>
        </p:sp>
        <p:sp>
          <p:nvSpPr>
            <p:cNvPr id="142" name="Google Shape;142;p19"/>
            <p:cNvSpPr txBox="1"/>
            <p:nvPr/>
          </p:nvSpPr>
          <p:spPr>
            <a:xfrm>
              <a:off x="3869400" y="2800350"/>
              <a:ext cx="4723200" cy="1539300"/>
            </a:xfrm>
            <a:prstGeom prst="rect">
              <a:avLst/>
            </a:prstGeom>
            <a:solidFill>
              <a:srgbClr val="FFFFFF"/>
            </a:solid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2200"/>
                <a:t>The final product is designed based on the features defined in the previous phase; test plans are developed here as well</a:t>
              </a:r>
              <a:endParaRPr sz="2200"/>
            </a:p>
          </p:txBody>
        </p:sp>
      </p:grpSp>
      <p:grpSp>
        <p:nvGrpSpPr>
          <p:cNvPr id="143" name="Google Shape;143;p19"/>
          <p:cNvGrpSpPr/>
          <p:nvPr/>
        </p:nvGrpSpPr>
        <p:grpSpPr>
          <a:xfrm>
            <a:off x="4077800" y="789125"/>
            <a:ext cx="4723200" cy="3999025"/>
            <a:chOff x="3869400" y="1017725"/>
            <a:chExt cx="4723200" cy="3999025"/>
          </a:xfrm>
        </p:grpSpPr>
        <p:sp>
          <p:nvSpPr>
            <p:cNvPr id="144" name="Google Shape;144;p19"/>
            <p:cNvSpPr/>
            <p:nvPr/>
          </p:nvSpPr>
          <p:spPr>
            <a:xfrm>
              <a:off x="5012400" y="1017725"/>
              <a:ext cx="2403600" cy="1596900"/>
            </a:xfrm>
            <a:prstGeom prst="homePlate">
              <a:avLst>
                <a:gd fmla="val 50000" name="adj"/>
              </a:avLst>
            </a:prstGeom>
            <a:solidFill>
              <a:srgbClr val="FFE599"/>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145" name="Google Shape;145;p19"/>
            <p:cNvSpPr txBox="1"/>
            <p:nvPr/>
          </p:nvSpPr>
          <p:spPr>
            <a:xfrm>
              <a:off x="5130050" y="1531475"/>
              <a:ext cx="1680900" cy="569400"/>
            </a:xfrm>
            <a:prstGeom prst="rect">
              <a:avLst/>
            </a:prstGeom>
            <a:noFill/>
            <a:ln>
              <a:noFill/>
            </a:ln>
          </p:spPr>
          <p:txBody>
            <a:bodyPr anchor="t" anchorCtr="0" bIns="91425" lIns="91425" numCol="1" rIns="91425" spcFirstLastPara="1" tIns="91425" wrap="square">
              <a:spAutoFit/>
            </a:bodyPr>
            <a:lstStyle/>
            <a:p>
              <a:pPr algn="ctr" indent="0" lvl="0" marL="0" rtl="0">
                <a:spcBef>
                  <a:spcPts val="0"/>
                </a:spcBef>
                <a:spcAft>
                  <a:spcPts val="0"/>
                </a:spcAft>
                <a:buNone/>
              </a:pPr>
              <a:r>
                <a:rPr altLang="en" b="1" lang="en" sz="2500"/>
                <a:t>Develop</a:t>
              </a:r>
              <a:endParaRPr b="1" sz="2500"/>
            </a:p>
          </p:txBody>
        </p:sp>
        <p:sp>
          <p:nvSpPr>
            <p:cNvPr id="146" name="Google Shape;146;p19"/>
            <p:cNvSpPr txBox="1"/>
            <p:nvPr/>
          </p:nvSpPr>
          <p:spPr>
            <a:xfrm>
              <a:off x="3869400" y="2800350"/>
              <a:ext cx="4723200" cy="2216400"/>
            </a:xfrm>
            <a:prstGeom prst="rect">
              <a:avLst/>
            </a:prstGeom>
            <a:solidFill>
              <a:srgbClr val="FFFFFF"/>
            </a:solid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2200"/>
                <a:t>The product is developed by the team; the product backlog acts as a guide for what is prioritized. Feedback can be given throughout this phase, and refinements can be made on-the-fly.</a:t>
              </a:r>
              <a:endParaRPr sz="2200"/>
            </a:p>
          </p:txBody>
        </p:sp>
      </p:grpSp>
      <p:grpSp>
        <p:nvGrpSpPr>
          <p:cNvPr id="147" name="Google Shape;147;p19"/>
          <p:cNvGrpSpPr/>
          <p:nvPr/>
        </p:nvGrpSpPr>
        <p:grpSpPr>
          <a:xfrm>
            <a:off x="4077800" y="789125"/>
            <a:ext cx="4723200" cy="3321925"/>
            <a:chOff x="3869400" y="1017725"/>
            <a:chExt cx="4723200" cy="3321925"/>
          </a:xfrm>
        </p:grpSpPr>
        <p:sp>
          <p:nvSpPr>
            <p:cNvPr id="148" name="Google Shape;148;p19"/>
            <p:cNvSpPr/>
            <p:nvPr/>
          </p:nvSpPr>
          <p:spPr>
            <a:xfrm>
              <a:off x="5012400" y="1017725"/>
              <a:ext cx="2403600" cy="1596900"/>
            </a:xfrm>
            <a:prstGeom prst="homePlate">
              <a:avLst>
                <a:gd fmla="val 50000" name="adj"/>
              </a:avLst>
            </a:prstGeom>
            <a:solidFill>
              <a:srgbClr val="F6B26B"/>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149" name="Google Shape;149;p19"/>
            <p:cNvSpPr txBox="1"/>
            <p:nvPr/>
          </p:nvSpPr>
          <p:spPr>
            <a:xfrm>
              <a:off x="5130050" y="1531475"/>
              <a:ext cx="1680900" cy="569400"/>
            </a:xfrm>
            <a:prstGeom prst="rect">
              <a:avLst/>
            </a:prstGeom>
            <a:noFill/>
            <a:ln>
              <a:noFill/>
            </a:ln>
          </p:spPr>
          <p:txBody>
            <a:bodyPr anchor="t" anchorCtr="0" bIns="91425" lIns="91425" numCol="1" rIns="91425" spcFirstLastPara="1" tIns="91425" wrap="square">
              <a:spAutoFit/>
            </a:bodyPr>
            <a:lstStyle/>
            <a:p>
              <a:pPr algn="ctr" indent="0" lvl="0" marL="0" rtl="0">
                <a:spcBef>
                  <a:spcPts val="0"/>
                </a:spcBef>
                <a:spcAft>
                  <a:spcPts val="0"/>
                </a:spcAft>
                <a:buNone/>
              </a:pPr>
              <a:r>
                <a:rPr altLang="en" b="1" lang="en" sz="2500"/>
                <a:t>Test</a:t>
              </a:r>
              <a:endParaRPr b="1" sz="2500"/>
            </a:p>
          </p:txBody>
        </p:sp>
        <p:sp>
          <p:nvSpPr>
            <p:cNvPr id="150" name="Google Shape;150;p19"/>
            <p:cNvSpPr txBox="1"/>
            <p:nvPr/>
          </p:nvSpPr>
          <p:spPr>
            <a:xfrm>
              <a:off x="3869400" y="2800350"/>
              <a:ext cx="4723200" cy="1539300"/>
            </a:xfrm>
            <a:prstGeom prst="rect">
              <a:avLst/>
            </a:prstGeom>
            <a:solidFill>
              <a:srgbClr val="FFFFFF"/>
            </a:solid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2200"/>
                <a:t>The developed product is tested for useability and accuracy; testers give feedback and product refinements can be adjusted as necessary</a:t>
              </a:r>
              <a:endParaRPr sz="2200"/>
            </a:p>
          </p:txBody>
        </p:sp>
      </p:grpSp>
      <p:grpSp>
        <p:nvGrpSpPr>
          <p:cNvPr id="151" name="Google Shape;151;p19"/>
          <p:cNvGrpSpPr/>
          <p:nvPr/>
        </p:nvGrpSpPr>
        <p:grpSpPr>
          <a:xfrm>
            <a:off x="4077800" y="789125"/>
            <a:ext cx="4723200" cy="3321925"/>
            <a:chOff x="3869400" y="1017725"/>
            <a:chExt cx="4723200" cy="3321925"/>
          </a:xfrm>
        </p:grpSpPr>
        <p:sp>
          <p:nvSpPr>
            <p:cNvPr id="152" name="Google Shape;152;p19"/>
            <p:cNvSpPr/>
            <p:nvPr/>
          </p:nvSpPr>
          <p:spPr>
            <a:xfrm>
              <a:off x="5012400" y="1017725"/>
              <a:ext cx="2403600" cy="1596900"/>
            </a:xfrm>
            <a:prstGeom prst="homePlate">
              <a:avLst>
                <a:gd fmla="val 50000" name="adj"/>
              </a:avLst>
            </a:prstGeom>
            <a:solidFill>
              <a:srgbClr val="CC0000"/>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153" name="Google Shape;153;p19"/>
            <p:cNvSpPr txBox="1"/>
            <p:nvPr/>
          </p:nvSpPr>
          <p:spPr>
            <a:xfrm>
              <a:off x="5130050" y="1531475"/>
              <a:ext cx="1680900" cy="569400"/>
            </a:xfrm>
            <a:prstGeom prst="rect">
              <a:avLst/>
            </a:prstGeom>
            <a:noFill/>
            <a:ln>
              <a:noFill/>
            </a:ln>
          </p:spPr>
          <p:txBody>
            <a:bodyPr anchor="t" anchorCtr="0" bIns="91425" lIns="91425" numCol="1" rIns="91425" spcFirstLastPara="1" tIns="91425" wrap="square">
              <a:spAutoFit/>
            </a:bodyPr>
            <a:lstStyle/>
            <a:p>
              <a:pPr algn="ctr" indent="0" lvl="0" marL="0" rtl="0">
                <a:spcBef>
                  <a:spcPts val="0"/>
                </a:spcBef>
                <a:spcAft>
                  <a:spcPts val="0"/>
                </a:spcAft>
                <a:buNone/>
              </a:pPr>
              <a:r>
                <a:rPr altLang="en" b="1" lang="en" sz="2500"/>
                <a:t>Deploy</a:t>
              </a:r>
              <a:endParaRPr b="1" sz="2500"/>
            </a:p>
          </p:txBody>
        </p:sp>
        <p:sp>
          <p:nvSpPr>
            <p:cNvPr id="154" name="Google Shape;154;p19"/>
            <p:cNvSpPr txBox="1"/>
            <p:nvPr/>
          </p:nvSpPr>
          <p:spPr>
            <a:xfrm>
              <a:off x="3869400" y="2800350"/>
              <a:ext cx="4723200" cy="1539300"/>
            </a:xfrm>
            <a:prstGeom prst="rect">
              <a:avLst/>
            </a:prstGeom>
            <a:solidFill>
              <a:srgbClr val="FFFFFF"/>
            </a:solid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2200"/>
                <a:t>The final product is deployed to the desired market for user interaction; system testing and user acceptance testing is done here.</a:t>
              </a:r>
              <a:endParaRPr sz="2200"/>
            </a:p>
          </p:txBody>
        </p:sp>
      </p:grpSp>
      <p:grpSp>
        <p:nvGrpSpPr>
          <p:cNvPr id="155" name="Google Shape;155;p19"/>
          <p:cNvGrpSpPr/>
          <p:nvPr/>
        </p:nvGrpSpPr>
        <p:grpSpPr>
          <a:xfrm>
            <a:off x="4077800" y="789125"/>
            <a:ext cx="4723200" cy="3660325"/>
            <a:chOff x="3869400" y="1017725"/>
            <a:chExt cx="4723200" cy="3660325"/>
          </a:xfrm>
        </p:grpSpPr>
        <p:sp>
          <p:nvSpPr>
            <p:cNvPr id="156" name="Google Shape;156;p19"/>
            <p:cNvSpPr/>
            <p:nvPr/>
          </p:nvSpPr>
          <p:spPr>
            <a:xfrm>
              <a:off x="5012400" y="1017725"/>
              <a:ext cx="2403600" cy="1596900"/>
            </a:xfrm>
            <a:prstGeom prst="homePlate">
              <a:avLst>
                <a:gd fmla="val 50000" name="adj"/>
              </a:avLst>
            </a:prstGeom>
            <a:solidFill>
              <a:srgbClr val="00FF00"/>
            </a:solidFill>
            <a:ln cap="flat" cmpd="sng" w="9525">
              <a:solidFill>
                <a:schemeClr val="dk2"/>
              </a:solidFill>
              <a:prstDash val="solid"/>
              <a:round/>
              <a:headEnd len="sm" type="none" w="sm"/>
              <a:tailEnd len="sm" type="none" w="sm"/>
            </a:ln>
          </p:spPr>
          <p:txBody>
            <a:bodyPr anchor="ctr" anchorCtr="0" bIns="91425" lIns="91425" numCol="1" rIns="91425" spcFirstLastPara="1" tIns="91425" wrap="square">
              <a:noAutofit/>
            </a:bodyPr>
            <a:lstStyle/>
            <a:p>
              <a:pPr algn="l" indent="0" lvl="0" marL="0" rtl="0">
                <a:spcBef>
                  <a:spcPts val="0"/>
                </a:spcBef>
                <a:spcAft>
                  <a:spcPts val="0"/>
                </a:spcAft>
                <a:buNone/>
              </a:pPr>
              <a:r>
                <a:t/>
              </a:r>
              <a:endParaRPr/>
            </a:p>
          </p:txBody>
        </p:sp>
        <p:sp>
          <p:nvSpPr>
            <p:cNvPr id="157" name="Google Shape;157;p19"/>
            <p:cNvSpPr txBox="1"/>
            <p:nvPr/>
          </p:nvSpPr>
          <p:spPr>
            <a:xfrm>
              <a:off x="5130050" y="1531475"/>
              <a:ext cx="1680900" cy="569400"/>
            </a:xfrm>
            <a:prstGeom prst="rect">
              <a:avLst/>
            </a:prstGeom>
            <a:noFill/>
            <a:ln>
              <a:noFill/>
            </a:ln>
          </p:spPr>
          <p:txBody>
            <a:bodyPr anchor="t" anchorCtr="0" bIns="91425" lIns="91425" numCol="1" rIns="91425" spcFirstLastPara="1" tIns="91425" wrap="square">
              <a:spAutoFit/>
            </a:bodyPr>
            <a:lstStyle/>
            <a:p>
              <a:pPr algn="ctr" indent="0" lvl="0" marL="0" rtl="0">
                <a:spcBef>
                  <a:spcPts val="0"/>
                </a:spcBef>
                <a:spcAft>
                  <a:spcPts val="0"/>
                </a:spcAft>
                <a:buNone/>
              </a:pPr>
              <a:r>
                <a:rPr altLang="en" b="1" lang="en" sz="2500"/>
                <a:t>Maintain</a:t>
              </a:r>
              <a:endParaRPr b="1" sz="2500"/>
            </a:p>
          </p:txBody>
        </p:sp>
        <p:sp>
          <p:nvSpPr>
            <p:cNvPr id="158" name="Google Shape;158;p19"/>
            <p:cNvSpPr txBox="1"/>
            <p:nvPr/>
          </p:nvSpPr>
          <p:spPr>
            <a:xfrm>
              <a:off x="3869400" y="2800350"/>
              <a:ext cx="4723200" cy="1877700"/>
            </a:xfrm>
            <a:prstGeom prst="rect">
              <a:avLst/>
            </a:prstGeom>
            <a:solidFill>
              <a:srgbClr val="FFFFFF"/>
            </a:solidFill>
            <a:ln>
              <a:noFill/>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sz="2200"/>
                <a:t>Developers make changes and refinements as users, markets, security, and etc changes. Production testing is ongoing, as well as bug checks.</a:t>
              </a:r>
              <a:endParaRPr sz="22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729450" y="1318650"/>
            <a:ext cx="76887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Is Agile a better approach to the SDLC?</a:t>
            </a:r>
            <a:endParaRPr/>
          </a:p>
        </p:txBody>
      </p:sp>
      <p:sp>
        <p:nvSpPr>
          <p:cNvPr id="164" name="Google Shape;164;p20"/>
          <p:cNvSpPr txBox="1"/>
          <p:nvPr>
            <p:ph idx="1" type="body"/>
          </p:nvPr>
        </p:nvSpPr>
        <p:spPr>
          <a:xfrm>
            <a:off x="729450" y="2078875"/>
            <a:ext cx="7688700" cy="22611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Agile is a very complex and involved approach to software development. It cannot be implemented overnight, but must be slowly transitioned to over time. Agile can net better results and higher productivity when used properly, but the team must be bought into it for this approach to be successful. </a:t>
            </a:r>
            <a:endParaRPr/>
          </a:p>
          <a:p>
            <a:pPr algn="l" indent="0" lvl="0" marL="0" rtl="0">
              <a:spcBef>
                <a:spcPts val="1200"/>
              </a:spcBef>
              <a:spcAft>
                <a:spcPts val="1200"/>
              </a:spcAft>
              <a:buNone/>
            </a:pPr>
            <a:r>
              <a:rPr altLang="en" lang="en"/>
              <a:t>Agile is not always going to be the best approach for every team. There are some things to consider before adopting an Agile approach to developing a product before production begins.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idx="2147483647" type="title"/>
          </p:nvPr>
        </p:nvSpPr>
        <p:spPr>
          <a:xfrm>
            <a:off x="348450" y="328050"/>
            <a:ext cx="7688700" cy="535200"/>
          </a:xfrm>
          <a:prstGeom prst="rect">
            <a:avLst/>
          </a:prstGeom>
        </p:spPr>
        <p:txBody>
          <a:bodyPr anchor="t" anchorCtr="0" bIns="91425" lIns="91425" numCol="1" rIns="91425" spcFirstLastPara="1" tIns="91425" wrap="square">
            <a:normAutofit fontScale="90000"/>
          </a:bodyPr>
          <a:lstStyle/>
          <a:p>
            <a:pPr algn="l" indent="0" lvl="0" marL="0" rtl="0">
              <a:spcBef>
                <a:spcPts val="0"/>
              </a:spcBef>
              <a:spcAft>
                <a:spcPts val="0"/>
              </a:spcAft>
              <a:buNone/>
            </a:pPr>
            <a:r>
              <a:rPr altLang="en" lang="en"/>
              <a:t>Agile versus Waterfall</a:t>
            </a:r>
            <a:endParaRPr/>
          </a:p>
        </p:txBody>
      </p:sp>
      <p:sp>
        <p:nvSpPr>
          <p:cNvPr id="170" name="Google Shape;170;p21"/>
          <p:cNvSpPr txBox="1"/>
          <p:nvPr>
            <p:ph idx="2147483647" type="body"/>
          </p:nvPr>
        </p:nvSpPr>
        <p:spPr>
          <a:xfrm>
            <a:off x="311700" y="1152475"/>
            <a:ext cx="2499000" cy="18939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Waterfall</a:t>
            </a:r>
            <a:endParaRPr/>
          </a:p>
          <a:p>
            <a:pPr algn="l" indent="-311150" lvl="0" marL="457200" rtl="0">
              <a:spcBef>
                <a:spcPts val="1200"/>
              </a:spcBef>
              <a:spcAft>
                <a:spcPts val="0"/>
              </a:spcAft>
              <a:buSzPts val="1300"/>
              <a:buChar char="●"/>
            </a:pPr>
            <a:r>
              <a:rPr altLang="en" lang="en"/>
              <a:t>Linear approach</a:t>
            </a:r>
            <a:endParaRPr/>
          </a:p>
          <a:p>
            <a:pPr algn="l" indent="-311150" lvl="0" marL="457200" rtl="0">
              <a:spcBef>
                <a:spcPts val="0"/>
              </a:spcBef>
              <a:spcAft>
                <a:spcPts val="0"/>
              </a:spcAft>
              <a:buSzPts val="1300"/>
              <a:buChar char="●"/>
            </a:pPr>
            <a:r>
              <a:rPr altLang="en" lang="en"/>
              <a:t>Limited feedback</a:t>
            </a:r>
            <a:endParaRPr/>
          </a:p>
          <a:p>
            <a:pPr algn="l" indent="-311150" lvl="0" marL="457200" rtl="0">
              <a:spcBef>
                <a:spcPts val="0"/>
              </a:spcBef>
              <a:spcAft>
                <a:spcPts val="0"/>
              </a:spcAft>
              <a:buSzPts val="1300"/>
              <a:buChar char="●"/>
            </a:pPr>
            <a:r>
              <a:rPr altLang="en" lang="en"/>
              <a:t>Changes require extra planning</a:t>
            </a:r>
            <a:endParaRPr/>
          </a:p>
        </p:txBody>
      </p:sp>
      <p:pic>
        <p:nvPicPr>
          <p:cNvPr id="171" name="Google Shape;171;p21"/>
          <p:cNvPicPr preferRelativeResize="0"/>
          <p:nvPr/>
        </p:nvPicPr>
        <p:blipFill>
          <a:blip r:embed="rId3">
            <a:alphaModFix/>
          </a:blip>
          <a:stretch>
            <a:fillRect/>
          </a:stretch>
        </p:blipFill>
        <p:spPr>
          <a:xfrm>
            <a:off x="6333296" y="753425"/>
            <a:ext cx="2402544" cy="2383725"/>
          </a:xfrm>
          <a:prstGeom prst="rect">
            <a:avLst/>
          </a:prstGeom>
          <a:noFill/>
          <a:ln>
            <a:noFill/>
          </a:ln>
        </p:spPr>
      </p:pic>
      <p:sp>
        <p:nvSpPr>
          <p:cNvPr id="172" name="Google Shape;172;p21"/>
          <p:cNvSpPr txBox="1"/>
          <p:nvPr>
            <p:ph idx="2147483647" type="body"/>
          </p:nvPr>
        </p:nvSpPr>
        <p:spPr>
          <a:xfrm>
            <a:off x="3322500" y="1152475"/>
            <a:ext cx="2499000" cy="1893900"/>
          </a:xfrm>
          <a:prstGeom prst="rect">
            <a:avLst/>
          </a:prstGeom>
        </p:spPr>
        <p:txBody>
          <a:bodyPr anchor="t" anchorCtr="0" bIns="91425" lIns="91425" numCol="1" rIns="91425" spcFirstLastPara="1" tIns="91425" wrap="square">
            <a:normAutofit/>
          </a:bodyPr>
          <a:lstStyle/>
          <a:p>
            <a:pPr algn="l" indent="0" lvl="0" marL="0" rtl="0">
              <a:spcBef>
                <a:spcPts val="0"/>
              </a:spcBef>
              <a:spcAft>
                <a:spcPts val="0"/>
              </a:spcAft>
              <a:buNone/>
            </a:pPr>
            <a:r>
              <a:rPr altLang="en" lang="en"/>
              <a:t>Agile</a:t>
            </a:r>
            <a:endParaRPr/>
          </a:p>
          <a:p>
            <a:pPr algn="l" indent="-311150" lvl="0" marL="457200" rtl="0">
              <a:spcBef>
                <a:spcPts val="1200"/>
              </a:spcBef>
              <a:spcAft>
                <a:spcPts val="0"/>
              </a:spcAft>
              <a:buSzPts val="1300"/>
              <a:buChar char="●"/>
            </a:pPr>
            <a:r>
              <a:rPr altLang="en" lang="en"/>
              <a:t>Circular approach</a:t>
            </a:r>
            <a:endParaRPr/>
          </a:p>
          <a:p>
            <a:pPr algn="l" indent="-311150" lvl="0" marL="457200" rtl="0">
              <a:spcBef>
                <a:spcPts val="0"/>
              </a:spcBef>
              <a:spcAft>
                <a:spcPts val="0"/>
              </a:spcAft>
              <a:buSzPts val="1300"/>
              <a:buChar char="●"/>
            </a:pPr>
            <a:r>
              <a:rPr altLang="en" lang="en"/>
              <a:t>Regular feedback</a:t>
            </a:r>
            <a:endParaRPr/>
          </a:p>
          <a:p>
            <a:pPr algn="l" indent="-311150" lvl="0" marL="457200" rtl="0">
              <a:spcBef>
                <a:spcPts val="0"/>
              </a:spcBef>
              <a:spcAft>
                <a:spcPts val="0"/>
              </a:spcAft>
              <a:buSzPts val="1300"/>
              <a:buChar char="●"/>
            </a:pPr>
            <a:r>
              <a:rPr altLang="en" lang="en"/>
              <a:t>Easy to add/make changes</a:t>
            </a:r>
            <a:endParaRPr/>
          </a:p>
        </p:txBody>
      </p:sp>
      <p:sp>
        <p:nvSpPr>
          <p:cNvPr id="173" name="Google Shape;173;p21"/>
          <p:cNvSpPr txBox="1"/>
          <p:nvPr/>
        </p:nvSpPr>
        <p:spPr>
          <a:xfrm>
            <a:off x="464800" y="3082175"/>
            <a:ext cx="8367600" cy="1693200"/>
          </a:xfrm>
          <a:prstGeom prst="rect">
            <a:avLst/>
          </a:prstGeom>
          <a:noFill/>
          <a:ln cap="flat" cmpd="sng" w="9525">
            <a:solidFill>
              <a:srgbClr val="000000"/>
            </a:solidFill>
            <a:prstDash val="solid"/>
            <a:round/>
            <a:headEnd len="sm" type="none" w="sm"/>
            <a:tailEnd len="sm" type="none" w="sm"/>
          </a:ln>
        </p:spPr>
        <p:txBody>
          <a:bodyPr anchor="t" anchorCtr="0" bIns="91425" lIns="91425" numCol="1" rIns="91425" spcFirstLastPara="1" tIns="91425" wrap="square">
            <a:spAutoFit/>
          </a:bodyPr>
          <a:lstStyle/>
          <a:p>
            <a:pPr algn="l" indent="0" lvl="0" marL="0" rtl="0">
              <a:spcBef>
                <a:spcPts val="0"/>
              </a:spcBef>
              <a:spcAft>
                <a:spcPts val="0"/>
              </a:spcAft>
              <a:buNone/>
            </a:pPr>
            <a:r>
              <a:rPr altLang="en" lang="en"/>
              <a:t>Considering a waterfall approach, the linear nature of this method requires the majority of development be completed before any feedback is given. Changes to the product at this stage will mean more planning and redesign. In an Agile approach, features are developed by priority, and feedback is given incrementally throughout development. This allows the team to pivot quickly when changes need to be made, regardless of how large those changes may be. Where in a waterfall approach the entire product is given one cycle, the same product is broken into “stories” of features, each given its own cycle of the process. A waterfall is a long marathon, while Agile is a series of quick sprints.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